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Lst>
  <p:sldSz cx="9144000" cy="5143500" type="screen16x9"/>
  <p:notesSz cx="6858000" cy="9144000"/>
  <p:embeddedFontLst>
    <p:embeddedFont>
      <p:font typeface="Roboto" panose="02000000000000000000" pitchFamily="2" charset="0"/>
      <p:regular r:id="rId380"/>
      <p:bold r:id="rId381"/>
      <p:italic r:id="rId382"/>
      <p:boldItalic r:id="rId3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84F8F2-F488-4232-87C5-E3D57EE78A46}">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Lst>
        </p14:section>
        <p14:section name="Big Data" id="{85D343F9-2890-4E60-85E9-8480DD0FA2B9}">
          <p14:sldIdLst>
            <p14:sldId id="622"/>
            <p14:sldId id="623"/>
            <p14:sldId id="624"/>
            <p14:sldId id="625"/>
            <p14:sldId id="626"/>
            <p14:sldId id="627"/>
            <p14:sldId id="628"/>
            <p14:sldId id="629"/>
            <p14:sldId id="630"/>
            <p14:sldId id="631"/>
            <p14:sldId id="6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1" autoAdjust="0"/>
    <p:restoredTop sz="94660"/>
  </p:normalViewPr>
  <p:slideViewPr>
    <p:cSldViewPr snapToGrid="0">
      <p:cViewPr varScale="1">
        <p:scale>
          <a:sx n="138" d="100"/>
          <a:sy n="138" d="100"/>
        </p:scale>
        <p:origin x="33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font" Target="fonts/font2.fntdata"/><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font" Target="fonts/font3.fntdata"/><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4.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font" Target="fonts/font1.fntdata"/><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C5B40-B212-4186-8807-0F31EA85BC5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1D005070-9ECC-4335-B4D3-AA9023B56452}">
      <dgm:prSet/>
      <dgm:spPr/>
      <dgm:t>
        <a:bodyPr/>
        <a:lstStyle/>
        <a:p>
          <a:r>
            <a:rPr lang="es-ES" b="0" i="0" dirty="0"/>
            <a:t>01.</a:t>
          </a:r>
          <a:endParaRPr lang="en-US" dirty="0"/>
        </a:p>
      </dgm:t>
    </dgm:pt>
    <dgm:pt modelId="{15B6E449-D08B-48D5-A0C6-85797E89F1DD}" type="parTrans" cxnId="{106CD7BF-6655-4BF2-9C19-8F22C48426F8}">
      <dgm:prSet/>
      <dgm:spPr/>
      <dgm:t>
        <a:bodyPr/>
        <a:lstStyle/>
        <a:p>
          <a:endParaRPr lang="en-US"/>
        </a:p>
      </dgm:t>
    </dgm:pt>
    <dgm:pt modelId="{AF2E0F35-5416-4787-96A3-4EB7315F295E}" type="sibTrans" cxnId="{106CD7BF-6655-4BF2-9C19-8F22C48426F8}">
      <dgm:prSet/>
      <dgm:spPr/>
      <dgm:t>
        <a:bodyPr/>
        <a:lstStyle/>
        <a:p>
          <a:endParaRPr lang="en-US"/>
        </a:p>
      </dgm:t>
    </dgm:pt>
    <dgm:pt modelId="{197D9BD6-4544-407C-881C-5C42C1996022}">
      <dgm:prSet/>
      <dgm:spPr/>
      <dgm:t>
        <a:bodyPr/>
        <a:lstStyle/>
        <a:p>
          <a:r>
            <a:rPr lang="en-US" dirty="0"/>
            <a:t>02.</a:t>
          </a:r>
        </a:p>
      </dgm:t>
    </dgm:pt>
    <dgm:pt modelId="{97B5E1EF-3E0F-418F-A1B9-7F4200F4AD80}" type="parTrans" cxnId="{5090BDF8-B89D-42DB-9A94-BBB1751D8A05}">
      <dgm:prSet/>
      <dgm:spPr/>
      <dgm:t>
        <a:bodyPr/>
        <a:lstStyle/>
        <a:p>
          <a:endParaRPr lang="en-US"/>
        </a:p>
      </dgm:t>
    </dgm:pt>
    <dgm:pt modelId="{75C9C6C7-4724-4D05-8F8C-E1F3B6F83F3A}" type="sibTrans" cxnId="{5090BDF8-B89D-42DB-9A94-BBB1751D8A05}">
      <dgm:prSet/>
      <dgm:spPr/>
      <dgm:t>
        <a:bodyPr/>
        <a:lstStyle/>
        <a:p>
          <a:endParaRPr lang="en-US"/>
        </a:p>
      </dgm:t>
    </dgm:pt>
    <dgm:pt modelId="{FD57B7EC-F557-4E63-BFA0-65C74A2353C3}">
      <dgm:prSet/>
      <dgm:spPr/>
      <dgm:t>
        <a:bodyPr/>
        <a:lstStyle/>
        <a:p>
          <a:r>
            <a:rPr lang="en-US" dirty="0"/>
            <a:t>03.</a:t>
          </a:r>
        </a:p>
      </dgm:t>
    </dgm:pt>
    <dgm:pt modelId="{DD279A3E-D4B5-4E94-A971-7CFF99407F46}" type="parTrans" cxnId="{A4BB6AEA-3F66-4984-91AE-1BFEB8672176}">
      <dgm:prSet/>
      <dgm:spPr/>
      <dgm:t>
        <a:bodyPr/>
        <a:lstStyle/>
        <a:p>
          <a:endParaRPr lang="en-US"/>
        </a:p>
      </dgm:t>
    </dgm:pt>
    <dgm:pt modelId="{37582772-0AE7-4694-B21F-F546F25AA004}" type="sibTrans" cxnId="{A4BB6AEA-3F66-4984-91AE-1BFEB8672176}">
      <dgm:prSet/>
      <dgm:spPr/>
      <dgm:t>
        <a:bodyPr/>
        <a:lstStyle/>
        <a:p>
          <a:endParaRPr lang="en-US"/>
        </a:p>
      </dgm:t>
    </dgm:pt>
    <dgm:pt modelId="{7368DDAF-F9B8-4DBA-918B-409C23784FAD}">
      <dgm:prSet/>
      <dgm:spPr/>
      <dgm:t>
        <a:bodyPr/>
        <a:lstStyle/>
        <a:p>
          <a:r>
            <a:rPr lang="en-US" dirty="0"/>
            <a:t>04.</a:t>
          </a:r>
        </a:p>
      </dgm:t>
    </dgm:pt>
    <dgm:pt modelId="{4DF1E375-5EAA-42F4-B7B4-1A3B16FD8629}" type="parTrans" cxnId="{DCA68DFF-3CED-46DD-8631-AFB1E7729448}">
      <dgm:prSet/>
      <dgm:spPr/>
      <dgm:t>
        <a:bodyPr/>
        <a:lstStyle/>
        <a:p>
          <a:endParaRPr lang="en-US"/>
        </a:p>
      </dgm:t>
    </dgm:pt>
    <dgm:pt modelId="{B5CDC9D5-7D88-4FAF-891B-2F451DD72B93}" type="sibTrans" cxnId="{DCA68DFF-3CED-46DD-8631-AFB1E7729448}">
      <dgm:prSet/>
      <dgm:spPr/>
      <dgm:t>
        <a:bodyPr/>
        <a:lstStyle/>
        <a:p>
          <a:endParaRPr lang="en-US"/>
        </a:p>
      </dgm:t>
    </dgm:pt>
    <dgm:pt modelId="{B2A94EDF-BAEC-4209-A1AB-6AEEC31D208C}" type="pres">
      <dgm:prSet presAssocID="{8DCC5B40-B212-4186-8807-0F31EA85BC51}" presName="Name0" presStyleCnt="0">
        <dgm:presLayoutVars>
          <dgm:dir/>
          <dgm:animLvl val="lvl"/>
          <dgm:resizeHandles val="exact"/>
        </dgm:presLayoutVars>
      </dgm:prSet>
      <dgm:spPr/>
    </dgm:pt>
    <dgm:pt modelId="{B4D77547-BC76-44FD-9713-975480A8244E}" type="pres">
      <dgm:prSet presAssocID="{1D005070-9ECC-4335-B4D3-AA9023B56452}" presName="linNode" presStyleCnt="0"/>
      <dgm:spPr/>
    </dgm:pt>
    <dgm:pt modelId="{AC424E76-6BFA-4273-89AA-360A0F463D4E}" type="pres">
      <dgm:prSet presAssocID="{1D005070-9ECC-4335-B4D3-AA9023B56452}" presName="parentText" presStyleLbl="node1" presStyleIdx="0" presStyleCnt="4" custScaleX="25022" custScaleY="2000000" custLinFactX="-20233" custLinFactNeighborX="-100000">
        <dgm:presLayoutVars>
          <dgm:chMax val="1"/>
          <dgm:bulletEnabled val="1"/>
        </dgm:presLayoutVars>
      </dgm:prSet>
      <dgm:spPr/>
    </dgm:pt>
    <dgm:pt modelId="{1C375303-9096-4DD1-A73A-57486D5C96AC}" type="pres">
      <dgm:prSet presAssocID="{AF2E0F35-5416-4787-96A3-4EB7315F295E}" presName="sp" presStyleCnt="0"/>
      <dgm:spPr/>
    </dgm:pt>
    <dgm:pt modelId="{745C76B4-0EFA-4D5C-B32B-9F646962D383}" type="pres">
      <dgm:prSet presAssocID="{197D9BD6-4544-407C-881C-5C42C1996022}" presName="linNode" presStyleCnt="0"/>
      <dgm:spPr/>
    </dgm:pt>
    <dgm:pt modelId="{62BE5A3A-F439-4BDF-A3EA-0C98C3DE47B0}" type="pres">
      <dgm:prSet presAssocID="{197D9BD6-4544-407C-881C-5C42C1996022}" presName="parentText" presStyleLbl="node1" presStyleIdx="1" presStyleCnt="4" custScaleX="25040" custScaleY="2000000" custLinFactX="-20687" custLinFactNeighborX="-100000" custLinFactNeighborY="-1686">
        <dgm:presLayoutVars>
          <dgm:chMax val="1"/>
          <dgm:bulletEnabled val="1"/>
        </dgm:presLayoutVars>
      </dgm:prSet>
      <dgm:spPr/>
    </dgm:pt>
    <dgm:pt modelId="{963268CB-ED9B-4A17-BC27-7B663F66B023}" type="pres">
      <dgm:prSet presAssocID="{75C9C6C7-4724-4D05-8F8C-E1F3B6F83F3A}" presName="sp" presStyleCnt="0"/>
      <dgm:spPr/>
    </dgm:pt>
    <dgm:pt modelId="{45B135FB-41D1-4675-83AE-9C3534D8782A}" type="pres">
      <dgm:prSet presAssocID="{FD57B7EC-F557-4E63-BFA0-65C74A2353C3}" presName="linNode" presStyleCnt="0"/>
      <dgm:spPr/>
    </dgm:pt>
    <dgm:pt modelId="{CB927B83-D5A9-4BA2-B533-1BAFF2513ECA}" type="pres">
      <dgm:prSet presAssocID="{FD57B7EC-F557-4E63-BFA0-65C74A2353C3}" presName="parentText" presStyleLbl="node1" presStyleIdx="2" presStyleCnt="4" custScaleX="25040" custScaleY="2000000" custLinFactX="-20821" custLinFactNeighborX="-100000" custLinFactNeighborY="-4414">
        <dgm:presLayoutVars>
          <dgm:chMax val="1"/>
          <dgm:bulletEnabled val="1"/>
        </dgm:presLayoutVars>
      </dgm:prSet>
      <dgm:spPr/>
    </dgm:pt>
    <dgm:pt modelId="{AB8CFBD0-4286-4C7F-82E1-BE3CCEDFBBA9}" type="pres">
      <dgm:prSet presAssocID="{37582772-0AE7-4694-B21F-F546F25AA004}" presName="sp" presStyleCnt="0"/>
      <dgm:spPr/>
    </dgm:pt>
    <dgm:pt modelId="{19AB8F2D-7BD6-4B4A-9F66-97091ECAB128}" type="pres">
      <dgm:prSet presAssocID="{7368DDAF-F9B8-4DBA-918B-409C23784FAD}" presName="linNode" presStyleCnt="0"/>
      <dgm:spPr/>
    </dgm:pt>
    <dgm:pt modelId="{786691AE-D3E2-417B-9C87-E88C9FFD0BCC}" type="pres">
      <dgm:prSet presAssocID="{7368DDAF-F9B8-4DBA-918B-409C23784FAD}" presName="parentText" presStyleLbl="node1" presStyleIdx="3" presStyleCnt="4" custScaleX="25040" custScaleY="2000000" custLinFactX="-21725" custLinFactNeighborX="-100000" custLinFactNeighborY="1103">
        <dgm:presLayoutVars>
          <dgm:chMax val="1"/>
          <dgm:bulletEnabled val="1"/>
        </dgm:presLayoutVars>
      </dgm:prSet>
      <dgm:spPr/>
    </dgm:pt>
  </dgm:ptLst>
  <dgm:cxnLst>
    <dgm:cxn modelId="{40040D58-DD41-4A92-9D7B-1CD960CCA34C}" type="presOf" srcId="{197D9BD6-4544-407C-881C-5C42C1996022}" destId="{62BE5A3A-F439-4BDF-A3EA-0C98C3DE47B0}" srcOrd="0" destOrd="0" presId="urn:microsoft.com/office/officeart/2005/8/layout/vList5"/>
    <dgm:cxn modelId="{D016BD9B-25B0-4221-820F-952F8F2F150B}" type="presOf" srcId="{7368DDAF-F9B8-4DBA-918B-409C23784FAD}" destId="{786691AE-D3E2-417B-9C87-E88C9FFD0BCC}" srcOrd="0" destOrd="0" presId="urn:microsoft.com/office/officeart/2005/8/layout/vList5"/>
    <dgm:cxn modelId="{106CD7BF-6655-4BF2-9C19-8F22C48426F8}" srcId="{8DCC5B40-B212-4186-8807-0F31EA85BC51}" destId="{1D005070-9ECC-4335-B4D3-AA9023B56452}" srcOrd="0" destOrd="0" parTransId="{15B6E449-D08B-48D5-A0C6-85797E89F1DD}" sibTransId="{AF2E0F35-5416-4787-96A3-4EB7315F295E}"/>
    <dgm:cxn modelId="{A4BB6AEA-3F66-4984-91AE-1BFEB8672176}" srcId="{8DCC5B40-B212-4186-8807-0F31EA85BC51}" destId="{FD57B7EC-F557-4E63-BFA0-65C74A2353C3}" srcOrd="2" destOrd="0" parTransId="{DD279A3E-D4B5-4E94-A971-7CFF99407F46}" sibTransId="{37582772-0AE7-4694-B21F-F546F25AA004}"/>
    <dgm:cxn modelId="{7F895FF0-9988-4ABF-8FBC-9C122731958C}" type="presOf" srcId="{FD57B7EC-F557-4E63-BFA0-65C74A2353C3}" destId="{CB927B83-D5A9-4BA2-B533-1BAFF2513ECA}" srcOrd="0" destOrd="0" presId="urn:microsoft.com/office/officeart/2005/8/layout/vList5"/>
    <dgm:cxn modelId="{E293A8F1-8DFD-4C9D-BEFB-17F96CB20FAF}" type="presOf" srcId="{8DCC5B40-B212-4186-8807-0F31EA85BC51}" destId="{B2A94EDF-BAEC-4209-A1AB-6AEEC31D208C}" srcOrd="0" destOrd="0" presId="urn:microsoft.com/office/officeart/2005/8/layout/vList5"/>
    <dgm:cxn modelId="{264B99F6-6A99-4BCF-A587-2CC9A4352683}" type="presOf" srcId="{1D005070-9ECC-4335-B4D3-AA9023B56452}" destId="{AC424E76-6BFA-4273-89AA-360A0F463D4E}" srcOrd="0" destOrd="0" presId="urn:microsoft.com/office/officeart/2005/8/layout/vList5"/>
    <dgm:cxn modelId="{5090BDF8-B89D-42DB-9A94-BBB1751D8A05}" srcId="{8DCC5B40-B212-4186-8807-0F31EA85BC51}" destId="{197D9BD6-4544-407C-881C-5C42C1996022}" srcOrd="1" destOrd="0" parTransId="{97B5E1EF-3E0F-418F-A1B9-7F4200F4AD80}" sibTransId="{75C9C6C7-4724-4D05-8F8C-E1F3B6F83F3A}"/>
    <dgm:cxn modelId="{DCA68DFF-3CED-46DD-8631-AFB1E7729448}" srcId="{8DCC5B40-B212-4186-8807-0F31EA85BC51}" destId="{7368DDAF-F9B8-4DBA-918B-409C23784FAD}" srcOrd="3" destOrd="0" parTransId="{4DF1E375-5EAA-42F4-B7B4-1A3B16FD8629}" sibTransId="{B5CDC9D5-7D88-4FAF-891B-2F451DD72B93}"/>
    <dgm:cxn modelId="{C36B6606-5C5A-421A-95CE-3E1EE8B4DD36}" type="presParOf" srcId="{B2A94EDF-BAEC-4209-A1AB-6AEEC31D208C}" destId="{B4D77547-BC76-44FD-9713-975480A8244E}" srcOrd="0" destOrd="0" presId="urn:microsoft.com/office/officeart/2005/8/layout/vList5"/>
    <dgm:cxn modelId="{BB19F7AE-A3BE-4B68-A602-38F148799C34}" type="presParOf" srcId="{B4D77547-BC76-44FD-9713-975480A8244E}" destId="{AC424E76-6BFA-4273-89AA-360A0F463D4E}" srcOrd="0" destOrd="0" presId="urn:microsoft.com/office/officeart/2005/8/layout/vList5"/>
    <dgm:cxn modelId="{B2BFEC55-8E34-458B-95BE-FA291F04BDFC}" type="presParOf" srcId="{B2A94EDF-BAEC-4209-A1AB-6AEEC31D208C}" destId="{1C375303-9096-4DD1-A73A-57486D5C96AC}" srcOrd="1" destOrd="0" presId="urn:microsoft.com/office/officeart/2005/8/layout/vList5"/>
    <dgm:cxn modelId="{9EBA6FE7-8BEE-4D66-B8FF-21078FC86B65}" type="presParOf" srcId="{B2A94EDF-BAEC-4209-A1AB-6AEEC31D208C}" destId="{745C76B4-0EFA-4D5C-B32B-9F646962D383}" srcOrd="2" destOrd="0" presId="urn:microsoft.com/office/officeart/2005/8/layout/vList5"/>
    <dgm:cxn modelId="{0886BFB7-01BC-422F-8700-F997EECA9E2C}" type="presParOf" srcId="{745C76B4-0EFA-4D5C-B32B-9F646962D383}" destId="{62BE5A3A-F439-4BDF-A3EA-0C98C3DE47B0}" srcOrd="0" destOrd="0" presId="urn:microsoft.com/office/officeart/2005/8/layout/vList5"/>
    <dgm:cxn modelId="{7A4B2436-0268-49FA-B036-2C1CA78305C2}" type="presParOf" srcId="{B2A94EDF-BAEC-4209-A1AB-6AEEC31D208C}" destId="{963268CB-ED9B-4A17-BC27-7B663F66B023}" srcOrd="3" destOrd="0" presId="urn:microsoft.com/office/officeart/2005/8/layout/vList5"/>
    <dgm:cxn modelId="{1B8B9F76-2E04-479D-BCE9-3F8ACDDA4238}" type="presParOf" srcId="{B2A94EDF-BAEC-4209-A1AB-6AEEC31D208C}" destId="{45B135FB-41D1-4675-83AE-9C3534D8782A}" srcOrd="4" destOrd="0" presId="urn:microsoft.com/office/officeart/2005/8/layout/vList5"/>
    <dgm:cxn modelId="{C608AA89-61E3-4164-9269-268EDAD4D6BC}" type="presParOf" srcId="{45B135FB-41D1-4675-83AE-9C3534D8782A}" destId="{CB927B83-D5A9-4BA2-B533-1BAFF2513ECA}" srcOrd="0" destOrd="0" presId="urn:microsoft.com/office/officeart/2005/8/layout/vList5"/>
    <dgm:cxn modelId="{C11931E5-42E4-4A24-8904-79D6B6BD70ED}" type="presParOf" srcId="{B2A94EDF-BAEC-4209-A1AB-6AEEC31D208C}" destId="{AB8CFBD0-4286-4C7F-82E1-BE3CCEDFBBA9}" srcOrd="5" destOrd="0" presId="urn:microsoft.com/office/officeart/2005/8/layout/vList5"/>
    <dgm:cxn modelId="{848706A3-0E6C-4CDB-9AA6-58B4D74A6C84}" type="presParOf" srcId="{B2A94EDF-BAEC-4209-A1AB-6AEEC31D208C}" destId="{19AB8F2D-7BD6-4B4A-9F66-97091ECAB128}" srcOrd="6" destOrd="0" presId="urn:microsoft.com/office/officeart/2005/8/layout/vList5"/>
    <dgm:cxn modelId="{7FFCE5F8-979F-4FD2-A95B-F7059D2424DB}" type="presParOf" srcId="{19AB8F2D-7BD6-4B4A-9F66-97091ECAB128}" destId="{786691AE-D3E2-417B-9C87-E88C9FFD0BC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FED3ED-5AC9-4E2A-92F0-8867C9228722}"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8E5D5B37-F2B3-41C6-8543-3627E112FCD1}">
      <dgm:prSet phldrT="[Text]"/>
      <dgm:spPr/>
      <dgm:t>
        <a:bodyPr/>
        <a:lstStyle/>
        <a:p>
          <a:pPr>
            <a:lnSpc>
              <a:spcPct val="100000"/>
            </a:lnSpc>
          </a:pPr>
          <a:r>
            <a:rPr lang="en-US" dirty="0" err="1"/>
            <a:t>Visualización</a:t>
          </a:r>
          <a:r>
            <a:rPr lang="en-US" dirty="0"/>
            <a:t> y </a:t>
          </a:r>
          <a:r>
            <a:rPr lang="en-US" dirty="0" err="1"/>
            <a:t>Analítica</a:t>
          </a:r>
          <a:endParaRPr lang="en-US" dirty="0"/>
        </a:p>
      </dgm:t>
    </dgm:pt>
    <dgm:pt modelId="{3256DC40-955C-4F87-9549-F1497E1831CE}" type="parTrans" cxnId="{31E51263-A12D-4896-919F-43934404C026}">
      <dgm:prSet/>
      <dgm:spPr/>
      <dgm:t>
        <a:bodyPr/>
        <a:lstStyle/>
        <a:p>
          <a:endParaRPr lang="en-US"/>
        </a:p>
      </dgm:t>
    </dgm:pt>
    <dgm:pt modelId="{D8308470-86FE-4CF7-83A5-7DE6637ED913}" type="sibTrans" cxnId="{31E51263-A12D-4896-919F-43934404C026}">
      <dgm:prSet/>
      <dgm:spPr/>
      <dgm:t>
        <a:bodyPr/>
        <a:lstStyle/>
        <a:p>
          <a:endParaRPr lang="en-US"/>
        </a:p>
      </dgm:t>
    </dgm:pt>
    <dgm:pt modelId="{87017ECA-0536-42A9-A522-D5623B852D64}">
      <dgm:prSet phldrT="[Text]"/>
      <dgm:spPr/>
      <dgm:t>
        <a:bodyPr/>
        <a:lstStyle/>
        <a:p>
          <a:r>
            <a:rPr lang="en-US" dirty="0" err="1"/>
            <a:t>Computación</a:t>
          </a:r>
          <a:endParaRPr lang="en-US" dirty="0"/>
        </a:p>
      </dgm:t>
    </dgm:pt>
    <dgm:pt modelId="{EAAC2779-F043-4631-B76C-ED5D99221CFE}" type="parTrans" cxnId="{17F07C70-EB9D-4736-92E6-16B00A653FC7}">
      <dgm:prSet/>
      <dgm:spPr/>
      <dgm:t>
        <a:bodyPr/>
        <a:lstStyle/>
        <a:p>
          <a:endParaRPr lang="en-US"/>
        </a:p>
      </dgm:t>
    </dgm:pt>
    <dgm:pt modelId="{7D3956C7-B2E4-4CD6-8FE1-ABE1852EAC59}" type="sibTrans" cxnId="{17F07C70-EB9D-4736-92E6-16B00A653FC7}">
      <dgm:prSet/>
      <dgm:spPr/>
      <dgm:t>
        <a:bodyPr/>
        <a:lstStyle/>
        <a:p>
          <a:endParaRPr lang="en-US"/>
        </a:p>
      </dgm:t>
    </dgm:pt>
    <dgm:pt modelId="{DD42E891-F2BE-4731-BB26-9C7058DF5391}">
      <dgm:prSet phldrT="[Text]"/>
      <dgm:spPr/>
      <dgm:t>
        <a:bodyPr/>
        <a:lstStyle/>
        <a:p>
          <a:r>
            <a:rPr lang="en-US" dirty="0" err="1"/>
            <a:t>Depósito</a:t>
          </a:r>
          <a:endParaRPr lang="en-US" dirty="0"/>
        </a:p>
      </dgm:t>
    </dgm:pt>
    <dgm:pt modelId="{58DA3B25-6C49-4392-8FA7-DCA222777D0B}" type="parTrans" cxnId="{360B5B95-66E5-4291-9A07-71BD5410D15E}">
      <dgm:prSet/>
      <dgm:spPr/>
      <dgm:t>
        <a:bodyPr/>
        <a:lstStyle/>
        <a:p>
          <a:endParaRPr lang="en-US"/>
        </a:p>
      </dgm:t>
    </dgm:pt>
    <dgm:pt modelId="{E6318579-92F4-4B54-97F3-76C83D4B789C}" type="sibTrans" cxnId="{360B5B95-66E5-4291-9A07-71BD5410D15E}">
      <dgm:prSet/>
      <dgm:spPr/>
      <dgm:t>
        <a:bodyPr/>
        <a:lstStyle/>
        <a:p>
          <a:endParaRPr lang="en-US"/>
        </a:p>
      </dgm:t>
    </dgm:pt>
    <dgm:pt modelId="{861F2153-EBF4-4E4A-9E69-AE036030C0D6}">
      <dgm:prSet phldrT="[Text]"/>
      <dgm:spPr/>
      <dgm:t>
        <a:bodyPr/>
        <a:lstStyle/>
        <a:p>
          <a:r>
            <a:rPr lang="en-US" dirty="0" err="1"/>
            <a:t>Distribución</a:t>
          </a:r>
          <a:r>
            <a:rPr lang="en-US" dirty="0"/>
            <a:t> y </a:t>
          </a:r>
          <a:r>
            <a:rPr lang="en-US" dirty="0" err="1"/>
            <a:t>Almacn</a:t>
          </a:r>
          <a:r>
            <a:rPr lang="en-US" dirty="0"/>
            <a:t> de </a:t>
          </a:r>
          <a:r>
            <a:rPr lang="en-US" dirty="0" err="1"/>
            <a:t>datos</a:t>
          </a:r>
          <a:endParaRPr lang="en-US" dirty="0"/>
        </a:p>
      </dgm:t>
    </dgm:pt>
    <dgm:pt modelId="{B1DA6F2B-5DA1-4D2F-A13D-2B3AC731DF60}" type="parTrans" cxnId="{918D9347-8F06-4EA8-801B-E4E642589CEF}">
      <dgm:prSet/>
      <dgm:spPr/>
      <dgm:t>
        <a:bodyPr/>
        <a:lstStyle/>
        <a:p>
          <a:endParaRPr lang="en-US"/>
        </a:p>
      </dgm:t>
    </dgm:pt>
    <dgm:pt modelId="{826DDB97-B780-4E87-BF6F-8BE1C79EE397}" type="sibTrans" cxnId="{918D9347-8F06-4EA8-801B-E4E642589CEF}">
      <dgm:prSet/>
      <dgm:spPr/>
      <dgm:t>
        <a:bodyPr/>
        <a:lstStyle/>
        <a:p>
          <a:endParaRPr lang="en-US"/>
        </a:p>
      </dgm:t>
    </dgm:pt>
    <dgm:pt modelId="{2A4552FF-8AD4-45A4-855A-9FA4287282B7}" type="pres">
      <dgm:prSet presAssocID="{0CFED3ED-5AC9-4E2A-92F0-8867C9228722}" presName="Name0" presStyleCnt="0">
        <dgm:presLayoutVars>
          <dgm:chMax val="7"/>
          <dgm:chPref val="7"/>
          <dgm:dir/>
          <dgm:animLvl val="lvl"/>
        </dgm:presLayoutVars>
      </dgm:prSet>
      <dgm:spPr/>
    </dgm:pt>
    <dgm:pt modelId="{52DDD062-37B6-484D-BEA5-AA77C14491FD}" type="pres">
      <dgm:prSet presAssocID="{8E5D5B37-F2B3-41C6-8543-3627E112FCD1}" presName="Accent1" presStyleCnt="0"/>
      <dgm:spPr/>
    </dgm:pt>
    <dgm:pt modelId="{EB45A842-26A9-488C-BED4-A35C39F67312}" type="pres">
      <dgm:prSet presAssocID="{8E5D5B37-F2B3-41C6-8543-3627E112FCD1}" presName="Accent" presStyleLbl="node1" presStyleIdx="0" presStyleCnt="4" custAng="20689571" custLinFactNeighborX="-13887" custLinFactNeighborY="-19004"/>
      <dgm:spPr/>
    </dgm:pt>
    <dgm:pt modelId="{4CB81D4A-D695-4B15-B933-082E931EBE64}" type="pres">
      <dgm:prSet presAssocID="{8E5D5B37-F2B3-41C6-8543-3627E112FCD1}" presName="Parent1" presStyleLbl="revTx" presStyleIdx="0" presStyleCnt="4" custScaleY="136741" custLinFactNeighborX="-23881" custLinFactNeighborY="-92310">
        <dgm:presLayoutVars>
          <dgm:chMax val="1"/>
          <dgm:chPref val="1"/>
          <dgm:bulletEnabled val="1"/>
        </dgm:presLayoutVars>
      </dgm:prSet>
      <dgm:spPr/>
    </dgm:pt>
    <dgm:pt modelId="{E33A61AE-7735-41B1-BE48-C41D7140E91F}" type="pres">
      <dgm:prSet presAssocID="{87017ECA-0536-42A9-A522-D5623B852D64}" presName="Accent2" presStyleCnt="0"/>
      <dgm:spPr/>
    </dgm:pt>
    <dgm:pt modelId="{A7DAA302-9CF1-4BCD-8464-5D64B7483A68}" type="pres">
      <dgm:prSet presAssocID="{87017ECA-0536-42A9-A522-D5623B852D64}" presName="Accent" presStyleLbl="node1" presStyleIdx="1" presStyleCnt="4" custLinFactNeighborX="3799" custLinFactNeighborY="-24159"/>
      <dgm:spPr/>
    </dgm:pt>
    <dgm:pt modelId="{D81885C4-F1D9-4112-A256-4A142A5E4829}" type="pres">
      <dgm:prSet presAssocID="{87017ECA-0536-42A9-A522-D5623B852D64}" presName="Parent2" presStyleLbl="revTx" presStyleIdx="1" presStyleCnt="4" custLinFactNeighborX="9173" custLinFactNeighborY="-95123">
        <dgm:presLayoutVars>
          <dgm:chMax val="1"/>
          <dgm:chPref val="1"/>
          <dgm:bulletEnabled val="1"/>
        </dgm:presLayoutVars>
      </dgm:prSet>
      <dgm:spPr/>
    </dgm:pt>
    <dgm:pt modelId="{9183F391-38E0-4BAF-854D-8E9FCE83FA98}" type="pres">
      <dgm:prSet presAssocID="{DD42E891-F2BE-4731-BB26-9C7058DF5391}" presName="Accent3" presStyleCnt="0"/>
      <dgm:spPr/>
    </dgm:pt>
    <dgm:pt modelId="{CAC38CD4-6DA6-402D-8A3A-9F60D532D222}" type="pres">
      <dgm:prSet presAssocID="{DD42E891-F2BE-4731-BB26-9C7058DF5391}" presName="Accent" presStyleLbl="node1" presStyleIdx="2" presStyleCnt="4" custAng="606520" custLinFactNeighborX="-11181" custLinFactNeighborY="-27992"/>
      <dgm:spPr/>
    </dgm:pt>
    <dgm:pt modelId="{A12D038B-4DEB-4FAF-B76F-EF16630735FD}" type="pres">
      <dgm:prSet presAssocID="{DD42E891-F2BE-4731-BB26-9C7058DF5391}" presName="Parent3" presStyleLbl="revTx" presStyleIdx="2" presStyleCnt="4" custLinFactY="-9501" custLinFactNeighborX="-23208" custLinFactNeighborY="-100000">
        <dgm:presLayoutVars>
          <dgm:chMax val="1"/>
          <dgm:chPref val="1"/>
          <dgm:bulletEnabled val="1"/>
        </dgm:presLayoutVars>
      </dgm:prSet>
      <dgm:spPr/>
    </dgm:pt>
    <dgm:pt modelId="{7E15B255-1B90-4F4A-B452-56991E7A41F4}" type="pres">
      <dgm:prSet presAssocID="{861F2153-EBF4-4E4A-9E69-AE036030C0D6}" presName="Accent4" presStyleCnt="0"/>
      <dgm:spPr/>
    </dgm:pt>
    <dgm:pt modelId="{48CFA2B8-CF3C-4540-8C45-1DBC0F56EB23}" type="pres">
      <dgm:prSet presAssocID="{861F2153-EBF4-4E4A-9E69-AE036030C0D6}" presName="Accent" presStyleLbl="node1" presStyleIdx="3" presStyleCnt="4" custAng="21192985" custLinFactNeighborX="-5901" custLinFactNeighborY="-37158"/>
      <dgm:spPr/>
    </dgm:pt>
    <dgm:pt modelId="{1999298E-40BA-4130-AAFD-225E8CE17370}" type="pres">
      <dgm:prSet presAssocID="{861F2153-EBF4-4E4A-9E69-AE036030C0D6}" presName="Parent4" presStyleLbl="revTx" presStyleIdx="3" presStyleCnt="4" custLinFactY="-1758" custLinFactNeighborX="-9993" custLinFactNeighborY="-100000">
        <dgm:presLayoutVars>
          <dgm:chMax val="1"/>
          <dgm:chPref val="1"/>
          <dgm:bulletEnabled val="1"/>
        </dgm:presLayoutVars>
      </dgm:prSet>
      <dgm:spPr/>
    </dgm:pt>
  </dgm:ptLst>
  <dgm:cxnLst>
    <dgm:cxn modelId="{B8246C0D-67C0-4F03-88B7-75B43B35EA4E}" type="presOf" srcId="{87017ECA-0536-42A9-A522-D5623B852D64}" destId="{D81885C4-F1D9-4112-A256-4A142A5E4829}" srcOrd="0" destOrd="0" presId="urn:microsoft.com/office/officeart/2009/layout/CircleArrowProcess"/>
    <dgm:cxn modelId="{BE24E53A-51B0-4F52-9C25-55031FD5CC86}" type="presOf" srcId="{861F2153-EBF4-4E4A-9E69-AE036030C0D6}" destId="{1999298E-40BA-4130-AAFD-225E8CE17370}" srcOrd="0" destOrd="0" presId="urn:microsoft.com/office/officeart/2009/layout/CircleArrowProcess"/>
    <dgm:cxn modelId="{ABB0785C-163B-4A64-9E66-A55802B02964}" type="presOf" srcId="{0CFED3ED-5AC9-4E2A-92F0-8867C9228722}" destId="{2A4552FF-8AD4-45A4-855A-9FA4287282B7}" srcOrd="0" destOrd="0" presId="urn:microsoft.com/office/officeart/2009/layout/CircleArrowProcess"/>
    <dgm:cxn modelId="{31E51263-A12D-4896-919F-43934404C026}" srcId="{0CFED3ED-5AC9-4E2A-92F0-8867C9228722}" destId="{8E5D5B37-F2B3-41C6-8543-3627E112FCD1}" srcOrd="0" destOrd="0" parTransId="{3256DC40-955C-4F87-9549-F1497E1831CE}" sibTransId="{D8308470-86FE-4CF7-83A5-7DE6637ED913}"/>
    <dgm:cxn modelId="{918D9347-8F06-4EA8-801B-E4E642589CEF}" srcId="{0CFED3ED-5AC9-4E2A-92F0-8867C9228722}" destId="{861F2153-EBF4-4E4A-9E69-AE036030C0D6}" srcOrd="3" destOrd="0" parTransId="{B1DA6F2B-5DA1-4D2F-A13D-2B3AC731DF60}" sibTransId="{826DDB97-B780-4E87-BF6F-8BE1C79EE397}"/>
    <dgm:cxn modelId="{17F07C70-EB9D-4736-92E6-16B00A653FC7}" srcId="{0CFED3ED-5AC9-4E2A-92F0-8867C9228722}" destId="{87017ECA-0536-42A9-A522-D5623B852D64}" srcOrd="1" destOrd="0" parTransId="{EAAC2779-F043-4631-B76C-ED5D99221CFE}" sibTransId="{7D3956C7-B2E4-4CD6-8FE1-ABE1852EAC59}"/>
    <dgm:cxn modelId="{32E8897E-698A-4C4E-B46E-774342BA751A}" type="presOf" srcId="{8E5D5B37-F2B3-41C6-8543-3627E112FCD1}" destId="{4CB81D4A-D695-4B15-B933-082E931EBE64}" srcOrd="0" destOrd="0" presId="urn:microsoft.com/office/officeart/2009/layout/CircleArrowProcess"/>
    <dgm:cxn modelId="{360B5B95-66E5-4291-9A07-71BD5410D15E}" srcId="{0CFED3ED-5AC9-4E2A-92F0-8867C9228722}" destId="{DD42E891-F2BE-4731-BB26-9C7058DF5391}" srcOrd="2" destOrd="0" parTransId="{58DA3B25-6C49-4392-8FA7-DCA222777D0B}" sibTransId="{E6318579-92F4-4B54-97F3-76C83D4B789C}"/>
    <dgm:cxn modelId="{5AA974BA-743F-4161-8782-FC4F1005DB4C}" type="presOf" srcId="{DD42E891-F2BE-4731-BB26-9C7058DF5391}" destId="{A12D038B-4DEB-4FAF-B76F-EF16630735FD}" srcOrd="0" destOrd="0" presId="urn:microsoft.com/office/officeart/2009/layout/CircleArrowProcess"/>
    <dgm:cxn modelId="{9B390357-AB58-41F8-ADBC-9BD0D15075EB}" type="presParOf" srcId="{2A4552FF-8AD4-45A4-855A-9FA4287282B7}" destId="{52DDD062-37B6-484D-BEA5-AA77C14491FD}" srcOrd="0" destOrd="0" presId="urn:microsoft.com/office/officeart/2009/layout/CircleArrowProcess"/>
    <dgm:cxn modelId="{2F819A69-5E24-4B0A-ACF6-7C520680049E}" type="presParOf" srcId="{52DDD062-37B6-484D-BEA5-AA77C14491FD}" destId="{EB45A842-26A9-488C-BED4-A35C39F67312}" srcOrd="0" destOrd="0" presId="urn:microsoft.com/office/officeart/2009/layout/CircleArrowProcess"/>
    <dgm:cxn modelId="{D791EA0E-0B2E-46F9-89FE-9B5869A3D216}" type="presParOf" srcId="{2A4552FF-8AD4-45A4-855A-9FA4287282B7}" destId="{4CB81D4A-D695-4B15-B933-082E931EBE64}" srcOrd="1" destOrd="0" presId="urn:microsoft.com/office/officeart/2009/layout/CircleArrowProcess"/>
    <dgm:cxn modelId="{0434108F-5497-4EA7-A612-D4574497BA9B}" type="presParOf" srcId="{2A4552FF-8AD4-45A4-855A-9FA4287282B7}" destId="{E33A61AE-7735-41B1-BE48-C41D7140E91F}" srcOrd="2" destOrd="0" presId="urn:microsoft.com/office/officeart/2009/layout/CircleArrowProcess"/>
    <dgm:cxn modelId="{540512E8-8C17-4D74-A46B-B6040246029D}" type="presParOf" srcId="{E33A61AE-7735-41B1-BE48-C41D7140E91F}" destId="{A7DAA302-9CF1-4BCD-8464-5D64B7483A68}" srcOrd="0" destOrd="0" presId="urn:microsoft.com/office/officeart/2009/layout/CircleArrowProcess"/>
    <dgm:cxn modelId="{00E88EC3-6764-4FAF-AF59-3D79159CF4B6}" type="presParOf" srcId="{2A4552FF-8AD4-45A4-855A-9FA4287282B7}" destId="{D81885C4-F1D9-4112-A256-4A142A5E4829}" srcOrd="3" destOrd="0" presId="urn:microsoft.com/office/officeart/2009/layout/CircleArrowProcess"/>
    <dgm:cxn modelId="{5CBB1FE2-B0A6-4823-90AB-0BFCA17A9EA2}" type="presParOf" srcId="{2A4552FF-8AD4-45A4-855A-9FA4287282B7}" destId="{9183F391-38E0-4BAF-854D-8E9FCE83FA98}" srcOrd="4" destOrd="0" presId="urn:microsoft.com/office/officeart/2009/layout/CircleArrowProcess"/>
    <dgm:cxn modelId="{37CE7FD4-E181-49CE-AEF9-269812A0B0CF}" type="presParOf" srcId="{9183F391-38E0-4BAF-854D-8E9FCE83FA98}" destId="{CAC38CD4-6DA6-402D-8A3A-9F60D532D222}" srcOrd="0" destOrd="0" presId="urn:microsoft.com/office/officeart/2009/layout/CircleArrowProcess"/>
    <dgm:cxn modelId="{F80CF9E9-D6A2-4B1C-9D62-5010BA23131A}" type="presParOf" srcId="{2A4552FF-8AD4-45A4-855A-9FA4287282B7}" destId="{A12D038B-4DEB-4FAF-B76F-EF16630735FD}" srcOrd="5" destOrd="0" presId="urn:microsoft.com/office/officeart/2009/layout/CircleArrowProcess"/>
    <dgm:cxn modelId="{FFDFA7E1-CEA7-4A46-BA0F-608CAD44750D}" type="presParOf" srcId="{2A4552FF-8AD4-45A4-855A-9FA4287282B7}" destId="{7E15B255-1B90-4F4A-B452-56991E7A41F4}" srcOrd="6" destOrd="0" presId="urn:microsoft.com/office/officeart/2009/layout/CircleArrowProcess"/>
    <dgm:cxn modelId="{23A15173-F65D-49AD-974A-0DAE9486521E}" type="presParOf" srcId="{7E15B255-1B90-4F4A-B452-56991E7A41F4}" destId="{48CFA2B8-CF3C-4540-8C45-1DBC0F56EB23}" srcOrd="0" destOrd="0" presId="urn:microsoft.com/office/officeart/2009/layout/CircleArrowProcess"/>
    <dgm:cxn modelId="{B0BD3FCE-B3CB-4226-BEF1-F19CFFC6F842}" type="presParOf" srcId="{2A4552FF-8AD4-45A4-855A-9FA4287282B7}" destId="{1999298E-40BA-4130-AAFD-225E8CE17370}"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2BB051B-26E1-4D0E-AD77-8EDADB77AB36}"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310EE5FD-4CF9-4F7F-BB6A-015433E21616}">
      <dgm:prSet phldrT="[Text]" custT="1"/>
      <dgm:spPr/>
      <dgm:t>
        <a:bodyPr/>
        <a:lstStyle/>
        <a:p>
          <a:r>
            <a:rPr lang="es-ES" sz="1800" dirty="0"/>
            <a:t>1</a:t>
          </a:r>
          <a:endParaRPr lang="en-US" sz="1800" dirty="0"/>
        </a:p>
      </dgm:t>
    </dgm:pt>
    <dgm:pt modelId="{52A22634-5153-4EEB-B4E7-3056F528BB9A}" type="parTrans" cxnId="{FE502BF9-246B-4C5D-8E3E-AF5326BA2937}">
      <dgm:prSet/>
      <dgm:spPr/>
      <dgm:t>
        <a:bodyPr/>
        <a:lstStyle/>
        <a:p>
          <a:endParaRPr lang="en-US" sz="1800"/>
        </a:p>
      </dgm:t>
    </dgm:pt>
    <dgm:pt modelId="{579F5613-6D16-40C0-97AF-4E5FB78606AA}" type="sibTrans" cxnId="{FE502BF9-246B-4C5D-8E3E-AF5326BA2937}">
      <dgm:prSet/>
      <dgm:spPr/>
      <dgm:t>
        <a:bodyPr/>
        <a:lstStyle/>
        <a:p>
          <a:endParaRPr lang="en-US" sz="1800"/>
        </a:p>
      </dgm:t>
    </dgm:pt>
    <dgm:pt modelId="{2C46D2F6-19C5-44B4-80CB-CB0104BA6280}">
      <dgm:prSet phldrT="[Text]" custT="1"/>
      <dgm:spPr/>
      <dgm:t>
        <a:bodyPr/>
        <a:lstStyle/>
        <a:p>
          <a:r>
            <a:rPr lang="es-ES" sz="1800" dirty="0"/>
            <a:t>Necesita un lugar para almacenar cantidades masivas de datos</a:t>
          </a:r>
          <a:endParaRPr lang="en-US" sz="1800" dirty="0"/>
        </a:p>
      </dgm:t>
    </dgm:pt>
    <dgm:pt modelId="{C6E0C1BB-7E4A-4EA8-B9F6-4E4FA9EC7C0A}" type="parTrans" cxnId="{3C46B8ED-5800-4DA4-8F57-0F89A417CE27}">
      <dgm:prSet/>
      <dgm:spPr/>
      <dgm:t>
        <a:bodyPr/>
        <a:lstStyle/>
        <a:p>
          <a:endParaRPr lang="en-US" sz="1800"/>
        </a:p>
      </dgm:t>
    </dgm:pt>
    <dgm:pt modelId="{332C5EAB-F087-405D-BD4A-B51E0FA75BF1}" type="sibTrans" cxnId="{3C46B8ED-5800-4DA4-8F57-0F89A417CE27}">
      <dgm:prSet/>
      <dgm:spPr/>
      <dgm:t>
        <a:bodyPr/>
        <a:lstStyle/>
        <a:p>
          <a:endParaRPr lang="en-US" sz="1800"/>
        </a:p>
      </dgm:t>
    </dgm:pt>
    <dgm:pt modelId="{1BAF108C-9CD6-478B-8FA7-33A7787F9D5B}">
      <dgm:prSet phldrT="[Text]" custT="1"/>
      <dgm:spPr/>
      <dgm:t>
        <a:bodyPr/>
        <a:lstStyle/>
        <a:p>
          <a:r>
            <a:rPr lang="es-ES" sz="1800" dirty="0"/>
            <a:t>2</a:t>
          </a:r>
          <a:endParaRPr lang="en-US" sz="1800" dirty="0"/>
        </a:p>
      </dgm:t>
    </dgm:pt>
    <dgm:pt modelId="{F67EEB68-62AD-4452-9F9B-BB77FD056EFC}" type="parTrans" cxnId="{9F8A9DCD-9C95-49C6-994A-9A11712F9FF8}">
      <dgm:prSet/>
      <dgm:spPr/>
      <dgm:t>
        <a:bodyPr/>
        <a:lstStyle/>
        <a:p>
          <a:endParaRPr lang="en-US" sz="1800"/>
        </a:p>
      </dgm:t>
    </dgm:pt>
    <dgm:pt modelId="{AD149174-1A09-4471-9B66-AC7A8E75A56D}" type="sibTrans" cxnId="{9F8A9DCD-9C95-49C6-994A-9A11712F9FF8}">
      <dgm:prSet/>
      <dgm:spPr/>
      <dgm:t>
        <a:bodyPr/>
        <a:lstStyle/>
        <a:p>
          <a:endParaRPr lang="en-US" sz="1800"/>
        </a:p>
      </dgm:t>
    </dgm:pt>
    <dgm:pt modelId="{26B0B673-6ED8-429C-BCB2-E60F8D626073}">
      <dgm:prSet phldrT="[Text]" custT="1"/>
      <dgm:spPr/>
      <dgm:t>
        <a:bodyPr/>
        <a:lstStyle/>
        <a:p>
          <a:r>
            <a:rPr lang="es-ES" sz="1800" dirty="0"/>
            <a:t>Necesita una forma de acceder a los datos rápidamente</a:t>
          </a:r>
          <a:endParaRPr lang="en-US" sz="1800" dirty="0"/>
        </a:p>
      </dgm:t>
    </dgm:pt>
    <dgm:pt modelId="{887CDD64-FD2A-4BA4-B1E9-7C885B249C1F}" type="parTrans" cxnId="{7DC378D7-60B5-4264-AC93-62BC5583B238}">
      <dgm:prSet/>
      <dgm:spPr/>
      <dgm:t>
        <a:bodyPr/>
        <a:lstStyle/>
        <a:p>
          <a:endParaRPr lang="en-US" sz="1800"/>
        </a:p>
      </dgm:t>
    </dgm:pt>
    <dgm:pt modelId="{A2569096-4236-4AFB-BCF4-97198A0251CA}" type="sibTrans" cxnId="{7DC378D7-60B5-4264-AC93-62BC5583B238}">
      <dgm:prSet/>
      <dgm:spPr/>
      <dgm:t>
        <a:bodyPr/>
        <a:lstStyle/>
        <a:p>
          <a:endParaRPr lang="en-US" sz="1800"/>
        </a:p>
      </dgm:t>
    </dgm:pt>
    <dgm:pt modelId="{E198A6B2-BB56-4D63-B849-B972CE1F6D86}">
      <dgm:prSet phldrT="[Text]" custT="1"/>
      <dgm:spPr/>
      <dgm:t>
        <a:bodyPr/>
        <a:lstStyle/>
        <a:p>
          <a:r>
            <a:rPr lang="en-US" sz="1800" dirty="0"/>
            <a:t>3</a:t>
          </a:r>
        </a:p>
      </dgm:t>
    </dgm:pt>
    <dgm:pt modelId="{F0164223-A25E-4D13-A08B-32B8380D0B16}" type="parTrans" cxnId="{A9BF9D5E-189C-4D4B-B156-2DE03C81CC0A}">
      <dgm:prSet/>
      <dgm:spPr/>
      <dgm:t>
        <a:bodyPr/>
        <a:lstStyle/>
        <a:p>
          <a:endParaRPr lang="en-US"/>
        </a:p>
      </dgm:t>
    </dgm:pt>
    <dgm:pt modelId="{ABA817C7-7DCF-4F69-A563-60C82EE1B2F3}" type="sibTrans" cxnId="{A9BF9D5E-189C-4D4B-B156-2DE03C81CC0A}">
      <dgm:prSet/>
      <dgm:spPr/>
      <dgm:t>
        <a:bodyPr/>
        <a:lstStyle/>
        <a:p>
          <a:endParaRPr lang="en-US"/>
        </a:p>
      </dgm:t>
    </dgm:pt>
    <dgm:pt modelId="{52235409-D7BD-4C40-91CE-D2AC53B1E7CA}">
      <dgm:prSet phldrT="[Text]" custT="1"/>
      <dgm:spPr/>
      <dgm:t>
        <a:bodyPr/>
        <a:lstStyle/>
        <a:p>
          <a:r>
            <a:rPr lang="es-ES" sz="1800" dirty="0"/>
            <a:t>Necesita un lugar para almacenar cantidades masivas de datos</a:t>
          </a:r>
          <a:endParaRPr lang="en-US" sz="1800" dirty="0"/>
        </a:p>
      </dgm:t>
    </dgm:pt>
    <dgm:pt modelId="{C2AAAABD-8F66-4969-9749-4812C9DAC3F9}" type="parTrans" cxnId="{62C7B3DE-3F15-4EF1-A709-099FE843EE31}">
      <dgm:prSet/>
      <dgm:spPr/>
      <dgm:t>
        <a:bodyPr/>
        <a:lstStyle/>
        <a:p>
          <a:endParaRPr lang="en-US"/>
        </a:p>
      </dgm:t>
    </dgm:pt>
    <dgm:pt modelId="{F3506FCD-1442-454A-A76C-581219D10474}" type="sibTrans" cxnId="{62C7B3DE-3F15-4EF1-A709-099FE843EE31}">
      <dgm:prSet/>
      <dgm:spPr/>
      <dgm:t>
        <a:bodyPr/>
        <a:lstStyle/>
        <a:p>
          <a:endParaRPr lang="en-US"/>
        </a:p>
      </dgm:t>
    </dgm:pt>
    <dgm:pt modelId="{07F046EA-9215-4967-946E-6F9C6B3C8803}">
      <dgm:prSet phldrT="[Text]" custT="1"/>
      <dgm:spPr/>
      <dgm:t>
        <a:bodyPr/>
        <a:lstStyle/>
        <a:p>
          <a:r>
            <a:rPr lang="en-US" sz="1800" dirty="0"/>
            <a:t>4</a:t>
          </a:r>
        </a:p>
      </dgm:t>
    </dgm:pt>
    <dgm:pt modelId="{D33BC07A-CD70-496E-BE04-846A5BBE78F8}" type="parTrans" cxnId="{20510584-CE24-499F-A7F9-47DE85219A75}">
      <dgm:prSet/>
      <dgm:spPr/>
      <dgm:t>
        <a:bodyPr/>
        <a:lstStyle/>
        <a:p>
          <a:endParaRPr lang="en-US"/>
        </a:p>
      </dgm:t>
    </dgm:pt>
    <dgm:pt modelId="{7D9DC83A-316A-47E8-88C0-9DDC87C50367}" type="sibTrans" cxnId="{20510584-CE24-499F-A7F9-47DE85219A75}">
      <dgm:prSet/>
      <dgm:spPr/>
      <dgm:t>
        <a:bodyPr/>
        <a:lstStyle/>
        <a:p>
          <a:endParaRPr lang="en-US"/>
        </a:p>
      </dgm:t>
    </dgm:pt>
    <dgm:pt modelId="{D56E09FA-39B3-488C-B740-B5B05C1A275A}">
      <dgm:prSet phldrT="[Text]" custT="1"/>
      <dgm:spPr/>
      <dgm:t>
        <a:bodyPr/>
        <a:lstStyle/>
        <a:p>
          <a:r>
            <a:rPr lang="es-ES" sz="1800" dirty="0"/>
            <a:t>Necesita copias de seguridad por falla de hardware</a:t>
          </a:r>
          <a:endParaRPr lang="en-US" sz="1800" dirty="0"/>
        </a:p>
      </dgm:t>
    </dgm:pt>
    <dgm:pt modelId="{A9A822D9-BB6B-48CB-82FC-2E7471FFEF63}" type="parTrans" cxnId="{C932E5EC-3FDD-49CF-A4B9-C245A0EC7087}">
      <dgm:prSet/>
      <dgm:spPr/>
      <dgm:t>
        <a:bodyPr/>
        <a:lstStyle/>
        <a:p>
          <a:endParaRPr lang="en-US"/>
        </a:p>
      </dgm:t>
    </dgm:pt>
    <dgm:pt modelId="{1A0CBB47-EE5A-4DA3-AFB9-597F4AD49E8A}" type="sibTrans" cxnId="{C932E5EC-3FDD-49CF-A4B9-C245A0EC7087}">
      <dgm:prSet/>
      <dgm:spPr/>
      <dgm:t>
        <a:bodyPr/>
        <a:lstStyle/>
        <a:p>
          <a:endParaRPr lang="en-US"/>
        </a:p>
      </dgm:t>
    </dgm:pt>
    <dgm:pt modelId="{CEB157F8-C9EA-4E98-84F9-287E3A12FCB4}" type="pres">
      <dgm:prSet presAssocID="{82BB051B-26E1-4D0E-AD77-8EDADB77AB36}" presName="Name0" presStyleCnt="0">
        <dgm:presLayoutVars>
          <dgm:chMax/>
          <dgm:chPref val="3"/>
          <dgm:dir/>
          <dgm:animOne val="branch"/>
          <dgm:animLvl val="lvl"/>
        </dgm:presLayoutVars>
      </dgm:prSet>
      <dgm:spPr/>
    </dgm:pt>
    <dgm:pt modelId="{934B384A-80B7-4454-9F77-80F927F0AB8C}" type="pres">
      <dgm:prSet presAssocID="{310EE5FD-4CF9-4F7F-BB6A-015433E21616}" presName="composite" presStyleCnt="0"/>
      <dgm:spPr/>
    </dgm:pt>
    <dgm:pt modelId="{F01960DA-2259-4165-A1CD-046A1D290B56}" type="pres">
      <dgm:prSet presAssocID="{310EE5FD-4CF9-4F7F-BB6A-015433E21616}" presName="FirstChild" presStyleLbl="revTx" presStyleIdx="0" presStyleCnt="4">
        <dgm:presLayoutVars>
          <dgm:chMax val="0"/>
          <dgm:chPref val="0"/>
          <dgm:bulletEnabled val="1"/>
        </dgm:presLayoutVars>
      </dgm:prSet>
      <dgm:spPr/>
    </dgm:pt>
    <dgm:pt modelId="{6F36ED95-9FF0-4B7B-A4D1-DAC3D9EB64EA}" type="pres">
      <dgm:prSet presAssocID="{310EE5FD-4CF9-4F7F-BB6A-015433E21616}" presName="Parent" presStyleLbl="alignNode1" presStyleIdx="0" presStyleCnt="4">
        <dgm:presLayoutVars>
          <dgm:chMax val="3"/>
          <dgm:chPref val="3"/>
          <dgm:bulletEnabled val="1"/>
        </dgm:presLayoutVars>
      </dgm:prSet>
      <dgm:spPr/>
    </dgm:pt>
    <dgm:pt modelId="{A71AFF7F-623C-4CAA-BB40-5D496C63C317}" type="pres">
      <dgm:prSet presAssocID="{310EE5FD-4CF9-4F7F-BB6A-015433E21616}" presName="Accent" presStyleLbl="parChTrans1D1" presStyleIdx="0" presStyleCnt="4"/>
      <dgm:spPr/>
    </dgm:pt>
    <dgm:pt modelId="{8ADB4EF7-9CA8-483B-B696-2ADBA26B31C4}" type="pres">
      <dgm:prSet presAssocID="{579F5613-6D16-40C0-97AF-4E5FB78606AA}" presName="sibTrans" presStyleCnt="0"/>
      <dgm:spPr/>
    </dgm:pt>
    <dgm:pt modelId="{50067978-5125-459D-A29A-13533D606607}" type="pres">
      <dgm:prSet presAssocID="{1BAF108C-9CD6-478B-8FA7-33A7787F9D5B}" presName="composite" presStyleCnt="0"/>
      <dgm:spPr/>
    </dgm:pt>
    <dgm:pt modelId="{E2D35A72-557A-4680-80A0-4EFC8B01AC31}" type="pres">
      <dgm:prSet presAssocID="{1BAF108C-9CD6-478B-8FA7-33A7787F9D5B}" presName="FirstChild" presStyleLbl="revTx" presStyleIdx="1" presStyleCnt="4">
        <dgm:presLayoutVars>
          <dgm:chMax val="0"/>
          <dgm:chPref val="0"/>
          <dgm:bulletEnabled val="1"/>
        </dgm:presLayoutVars>
      </dgm:prSet>
      <dgm:spPr/>
    </dgm:pt>
    <dgm:pt modelId="{CFF7EF03-D855-436A-8BEF-8254250DB79C}" type="pres">
      <dgm:prSet presAssocID="{1BAF108C-9CD6-478B-8FA7-33A7787F9D5B}" presName="Parent" presStyleLbl="alignNode1" presStyleIdx="1" presStyleCnt="4">
        <dgm:presLayoutVars>
          <dgm:chMax val="3"/>
          <dgm:chPref val="3"/>
          <dgm:bulletEnabled val="1"/>
        </dgm:presLayoutVars>
      </dgm:prSet>
      <dgm:spPr/>
    </dgm:pt>
    <dgm:pt modelId="{CF062986-4372-448D-BEF8-5232B2F7BD8F}" type="pres">
      <dgm:prSet presAssocID="{1BAF108C-9CD6-478B-8FA7-33A7787F9D5B}" presName="Accent" presStyleLbl="parChTrans1D1" presStyleIdx="1" presStyleCnt="4"/>
      <dgm:spPr/>
    </dgm:pt>
    <dgm:pt modelId="{1FB0CCB6-5F7A-48BC-A318-856BD45A0533}" type="pres">
      <dgm:prSet presAssocID="{AD149174-1A09-4471-9B66-AC7A8E75A56D}" presName="sibTrans" presStyleCnt="0"/>
      <dgm:spPr/>
    </dgm:pt>
    <dgm:pt modelId="{6B18E81A-7FCF-42C2-A5F4-1539534F26BC}" type="pres">
      <dgm:prSet presAssocID="{E198A6B2-BB56-4D63-B849-B972CE1F6D86}" presName="composite" presStyleCnt="0"/>
      <dgm:spPr/>
    </dgm:pt>
    <dgm:pt modelId="{86B08A7B-2F3B-41C6-B522-A4A35D420676}" type="pres">
      <dgm:prSet presAssocID="{E198A6B2-BB56-4D63-B849-B972CE1F6D86}" presName="FirstChild" presStyleLbl="revTx" presStyleIdx="2" presStyleCnt="4">
        <dgm:presLayoutVars>
          <dgm:chMax val="0"/>
          <dgm:chPref val="0"/>
          <dgm:bulletEnabled val="1"/>
        </dgm:presLayoutVars>
      </dgm:prSet>
      <dgm:spPr/>
    </dgm:pt>
    <dgm:pt modelId="{FC5CD8D5-5003-4B7E-979B-BE61497B7E7F}" type="pres">
      <dgm:prSet presAssocID="{E198A6B2-BB56-4D63-B849-B972CE1F6D86}" presName="Parent" presStyleLbl="alignNode1" presStyleIdx="2" presStyleCnt="4">
        <dgm:presLayoutVars>
          <dgm:chMax val="3"/>
          <dgm:chPref val="3"/>
          <dgm:bulletEnabled val="1"/>
        </dgm:presLayoutVars>
      </dgm:prSet>
      <dgm:spPr/>
    </dgm:pt>
    <dgm:pt modelId="{0009EA69-B9CA-4E34-948F-AA838221FE02}" type="pres">
      <dgm:prSet presAssocID="{E198A6B2-BB56-4D63-B849-B972CE1F6D86}" presName="Accent" presStyleLbl="parChTrans1D1" presStyleIdx="2" presStyleCnt="4"/>
      <dgm:spPr/>
    </dgm:pt>
    <dgm:pt modelId="{76EA4794-63F8-4C57-A767-38CE00D9C280}" type="pres">
      <dgm:prSet presAssocID="{ABA817C7-7DCF-4F69-A563-60C82EE1B2F3}" presName="sibTrans" presStyleCnt="0"/>
      <dgm:spPr/>
    </dgm:pt>
    <dgm:pt modelId="{B592EDE1-7D49-4643-AE50-CE1466EDB360}" type="pres">
      <dgm:prSet presAssocID="{07F046EA-9215-4967-946E-6F9C6B3C8803}" presName="composite" presStyleCnt="0"/>
      <dgm:spPr/>
    </dgm:pt>
    <dgm:pt modelId="{21B1DFC9-A867-4E23-9FC2-D22B977232DF}" type="pres">
      <dgm:prSet presAssocID="{07F046EA-9215-4967-946E-6F9C6B3C8803}" presName="FirstChild" presStyleLbl="revTx" presStyleIdx="3" presStyleCnt="4">
        <dgm:presLayoutVars>
          <dgm:chMax val="0"/>
          <dgm:chPref val="0"/>
          <dgm:bulletEnabled val="1"/>
        </dgm:presLayoutVars>
      </dgm:prSet>
      <dgm:spPr/>
    </dgm:pt>
    <dgm:pt modelId="{797496DB-6448-4504-ABAE-A2C682349553}" type="pres">
      <dgm:prSet presAssocID="{07F046EA-9215-4967-946E-6F9C6B3C8803}" presName="Parent" presStyleLbl="alignNode1" presStyleIdx="3" presStyleCnt="4">
        <dgm:presLayoutVars>
          <dgm:chMax val="3"/>
          <dgm:chPref val="3"/>
          <dgm:bulletEnabled val="1"/>
        </dgm:presLayoutVars>
      </dgm:prSet>
      <dgm:spPr/>
    </dgm:pt>
    <dgm:pt modelId="{51F5AD2F-051B-461D-9BE3-9EA0BC7AC66C}" type="pres">
      <dgm:prSet presAssocID="{07F046EA-9215-4967-946E-6F9C6B3C8803}" presName="Accent" presStyleLbl="parChTrans1D1" presStyleIdx="3" presStyleCnt="4"/>
      <dgm:spPr/>
    </dgm:pt>
  </dgm:ptLst>
  <dgm:cxnLst>
    <dgm:cxn modelId="{91F4BD3B-7C2E-4DDF-9F50-87BA86B4158E}" type="presOf" srcId="{310EE5FD-4CF9-4F7F-BB6A-015433E21616}" destId="{6F36ED95-9FF0-4B7B-A4D1-DAC3D9EB64EA}" srcOrd="0" destOrd="0" presId="urn:microsoft.com/office/officeart/2011/layout/TabList"/>
    <dgm:cxn modelId="{A9BF9D5E-189C-4D4B-B156-2DE03C81CC0A}" srcId="{82BB051B-26E1-4D0E-AD77-8EDADB77AB36}" destId="{E198A6B2-BB56-4D63-B849-B972CE1F6D86}" srcOrd="2" destOrd="0" parTransId="{F0164223-A25E-4D13-A08B-32B8380D0B16}" sibTransId="{ABA817C7-7DCF-4F69-A563-60C82EE1B2F3}"/>
    <dgm:cxn modelId="{1BCB6766-7427-4BD6-9565-440966DD5D1D}" type="presOf" srcId="{07F046EA-9215-4967-946E-6F9C6B3C8803}" destId="{797496DB-6448-4504-ABAE-A2C682349553}" srcOrd="0" destOrd="0" presId="urn:microsoft.com/office/officeart/2011/layout/TabList"/>
    <dgm:cxn modelId="{1727ED68-7688-42CD-A9DC-D0B941E4AAF8}" type="presOf" srcId="{52235409-D7BD-4C40-91CE-D2AC53B1E7CA}" destId="{86B08A7B-2F3B-41C6-B522-A4A35D420676}" srcOrd="0" destOrd="0" presId="urn:microsoft.com/office/officeart/2011/layout/TabList"/>
    <dgm:cxn modelId="{B7C0B254-32E0-49DB-8615-3795898B458C}" type="presOf" srcId="{D56E09FA-39B3-488C-B740-B5B05C1A275A}" destId="{21B1DFC9-A867-4E23-9FC2-D22B977232DF}" srcOrd="0" destOrd="0" presId="urn:microsoft.com/office/officeart/2011/layout/TabList"/>
    <dgm:cxn modelId="{8331E674-6589-467C-9E22-73E86888BDB8}" type="presOf" srcId="{2C46D2F6-19C5-44B4-80CB-CB0104BA6280}" destId="{F01960DA-2259-4165-A1CD-046A1D290B56}" srcOrd="0" destOrd="0" presId="urn:microsoft.com/office/officeart/2011/layout/TabList"/>
    <dgm:cxn modelId="{639C0576-792C-4025-8D5F-CEF7FFF2F1F4}" type="presOf" srcId="{82BB051B-26E1-4D0E-AD77-8EDADB77AB36}" destId="{CEB157F8-C9EA-4E98-84F9-287E3A12FCB4}" srcOrd="0" destOrd="0" presId="urn:microsoft.com/office/officeart/2011/layout/TabList"/>
    <dgm:cxn modelId="{20510584-CE24-499F-A7F9-47DE85219A75}" srcId="{82BB051B-26E1-4D0E-AD77-8EDADB77AB36}" destId="{07F046EA-9215-4967-946E-6F9C6B3C8803}" srcOrd="3" destOrd="0" parTransId="{D33BC07A-CD70-496E-BE04-846A5BBE78F8}" sibTransId="{7D9DC83A-316A-47E8-88C0-9DDC87C50367}"/>
    <dgm:cxn modelId="{9F8A9DCD-9C95-49C6-994A-9A11712F9FF8}" srcId="{82BB051B-26E1-4D0E-AD77-8EDADB77AB36}" destId="{1BAF108C-9CD6-478B-8FA7-33A7787F9D5B}" srcOrd="1" destOrd="0" parTransId="{F67EEB68-62AD-4452-9F9B-BB77FD056EFC}" sibTransId="{AD149174-1A09-4471-9B66-AC7A8E75A56D}"/>
    <dgm:cxn modelId="{7DC378D7-60B5-4264-AC93-62BC5583B238}" srcId="{1BAF108C-9CD6-478B-8FA7-33A7787F9D5B}" destId="{26B0B673-6ED8-429C-BCB2-E60F8D626073}" srcOrd="0" destOrd="0" parTransId="{887CDD64-FD2A-4BA4-B1E9-7C885B249C1F}" sibTransId="{A2569096-4236-4AFB-BCF4-97198A0251CA}"/>
    <dgm:cxn modelId="{46560BDB-F7F3-41F5-B657-7C3689FDD7BA}" type="presOf" srcId="{26B0B673-6ED8-429C-BCB2-E60F8D626073}" destId="{E2D35A72-557A-4680-80A0-4EFC8B01AC31}" srcOrd="0" destOrd="0" presId="urn:microsoft.com/office/officeart/2011/layout/TabList"/>
    <dgm:cxn modelId="{A2C360DE-C7BD-4D73-B625-1228BB12336C}" type="presOf" srcId="{1BAF108C-9CD6-478B-8FA7-33A7787F9D5B}" destId="{CFF7EF03-D855-436A-8BEF-8254250DB79C}" srcOrd="0" destOrd="0" presId="urn:microsoft.com/office/officeart/2011/layout/TabList"/>
    <dgm:cxn modelId="{62C7B3DE-3F15-4EF1-A709-099FE843EE31}" srcId="{E198A6B2-BB56-4D63-B849-B972CE1F6D86}" destId="{52235409-D7BD-4C40-91CE-D2AC53B1E7CA}" srcOrd="0" destOrd="0" parTransId="{C2AAAABD-8F66-4969-9749-4812C9DAC3F9}" sibTransId="{F3506FCD-1442-454A-A76C-581219D10474}"/>
    <dgm:cxn modelId="{C932E5EC-3FDD-49CF-A4B9-C245A0EC7087}" srcId="{07F046EA-9215-4967-946E-6F9C6B3C8803}" destId="{D56E09FA-39B3-488C-B740-B5B05C1A275A}" srcOrd="0" destOrd="0" parTransId="{A9A822D9-BB6B-48CB-82FC-2E7471FFEF63}" sibTransId="{1A0CBB47-EE5A-4DA3-AFB9-597F4AD49E8A}"/>
    <dgm:cxn modelId="{3C46B8ED-5800-4DA4-8F57-0F89A417CE27}" srcId="{310EE5FD-4CF9-4F7F-BB6A-015433E21616}" destId="{2C46D2F6-19C5-44B4-80CB-CB0104BA6280}" srcOrd="0" destOrd="0" parTransId="{C6E0C1BB-7E4A-4EA8-B9F6-4E4FA9EC7C0A}" sibTransId="{332C5EAB-F087-405D-BD4A-B51E0FA75BF1}"/>
    <dgm:cxn modelId="{5B2EE4F6-00EE-4200-A455-AA159141879D}" type="presOf" srcId="{E198A6B2-BB56-4D63-B849-B972CE1F6D86}" destId="{FC5CD8D5-5003-4B7E-979B-BE61497B7E7F}" srcOrd="0" destOrd="0" presId="urn:microsoft.com/office/officeart/2011/layout/TabList"/>
    <dgm:cxn modelId="{FE502BF9-246B-4C5D-8E3E-AF5326BA2937}" srcId="{82BB051B-26E1-4D0E-AD77-8EDADB77AB36}" destId="{310EE5FD-4CF9-4F7F-BB6A-015433E21616}" srcOrd="0" destOrd="0" parTransId="{52A22634-5153-4EEB-B4E7-3056F528BB9A}" sibTransId="{579F5613-6D16-40C0-97AF-4E5FB78606AA}"/>
    <dgm:cxn modelId="{766692D0-40FB-4FE9-B6E7-86B1C1ADAAB5}" type="presParOf" srcId="{CEB157F8-C9EA-4E98-84F9-287E3A12FCB4}" destId="{934B384A-80B7-4454-9F77-80F927F0AB8C}" srcOrd="0" destOrd="0" presId="urn:microsoft.com/office/officeart/2011/layout/TabList"/>
    <dgm:cxn modelId="{1DB91DF5-7CE1-4D1F-BB22-07ADEA9FCCC2}" type="presParOf" srcId="{934B384A-80B7-4454-9F77-80F927F0AB8C}" destId="{F01960DA-2259-4165-A1CD-046A1D290B56}" srcOrd="0" destOrd="0" presId="urn:microsoft.com/office/officeart/2011/layout/TabList"/>
    <dgm:cxn modelId="{33D7EDC0-88A8-44E2-B625-153A7790F0A0}" type="presParOf" srcId="{934B384A-80B7-4454-9F77-80F927F0AB8C}" destId="{6F36ED95-9FF0-4B7B-A4D1-DAC3D9EB64EA}" srcOrd="1" destOrd="0" presId="urn:microsoft.com/office/officeart/2011/layout/TabList"/>
    <dgm:cxn modelId="{845C154F-472C-4D76-B090-B7EFFB4C17B8}" type="presParOf" srcId="{934B384A-80B7-4454-9F77-80F927F0AB8C}" destId="{A71AFF7F-623C-4CAA-BB40-5D496C63C317}" srcOrd="2" destOrd="0" presId="urn:microsoft.com/office/officeart/2011/layout/TabList"/>
    <dgm:cxn modelId="{CEE78166-5AFA-42B2-A878-DCFBCADCBA7B}" type="presParOf" srcId="{CEB157F8-C9EA-4E98-84F9-287E3A12FCB4}" destId="{8ADB4EF7-9CA8-483B-B696-2ADBA26B31C4}" srcOrd="1" destOrd="0" presId="urn:microsoft.com/office/officeart/2011/layout/TabList"/>
    <dgm:cxn modelId="{C6F932AE-0318-43BD-B5B5-7AB17D00AA3E}" type="presParOf" srcId="{CEB157F8-C9EA-4E98-84F9-287E3A12FCB4}" destId="{50067978-5125-459D-A29A-13533D606607}" srcOrd="2" destOrd="0" presId="urn:microsoft.com/office/officeart/2011/layout/TabList"/>
    <dgm:cxn modelId="{14590095-294A-4022-8B47-61F444276037}" type="presParOf" srcId="{50067978-5125-459D-A29A-13533D606607}" destId="{E2D35A72-557A-4680-80A0-4EFC8B01AC31}" srcOrd="0" destOrd="0" presId="urn:microsoft.com/office/officeart/2011/layout/TabList"/>
    <dgm:cxn modelId="{081C1B6F-6501-47B3-9DDF-6405E6E0CBB3}" type="presParOf" srcId="{50067978-5125-459D-A29A-13533D606607}" destId="{CFF7EF03-D855-436A-8BEF-8254250DB79C}" srcOrd="1" destOrd="0" presId="urn:microsoft.com/office/officeart/2011/layout/TabList"/>
    <dgm:cxn modelId="{B633B552-7A9A-4BD1-8022-5767E8B22D52}" type="presParOf" srcId="{50067978-5125-459D-A29A-13533D606607}" destId="{CF062986-4372-448D-BEF8-5232B2F7BD8F}" srcOrd="2" destOrd="0" presId="urn:microsoft.com/office/officeart/2011/layout/TabList"/>
    <dgm:cxn modelId="{BCEB17F3-60FF-4762-9114-C038A22A3A4A}" type="presParOf" srcId="{CEB157F8-C9EA-4E98-84F9-287E3A12FCB4}" destId="{1FB0CCB6-5F7A-48BC-A318-856BD45A0533}" srcOrd="3" destOrd="0" presId="urn:microsoft.com/office/officeart/2011/layout/TabList"/>
    <dgm:cxn modelId="{9F4F8880-E095-4D14-BD7F-BD22EE36016D}" type="presParOf" srcId="{CEB157F8-C9EA-4E98-84F9-287E3A12FCB4}" destId="{6B18E81A-7FCF-42C2-A5F4-1539534F26BC}" srcOrd="4" destOrd="0" presId="urn:microsoft.com/office/officeart/2011/layout/TabList"/>
    <dgm:cxn modelId="{B22B9487-80C4-4A23-B854-B2C62B28AE99}" type="presParOf" srcId="{6B18E81A-7FCF-42C2-A5F4-1539534F26BC}" destId="{86B08A7B-2F3B-41C6-B522-A4A35D420676}" srcOrd="0" destOrd="0" presId="urn:microsoft.com/office/officeart/2011/layout/TabList"/>
    <dgm:cxn modelId="{26373F01-CBEE-48EE-BE18-250839213F6F}" type="presParOf" srcId="{6B18E81A-7FCF-42C2-A5F4-1539534F26BC}" destId="{FC5CD8D5-5003-4B7E-979B-BE61497B7E7F}" srcOrd="1" destOrd="0" presId="urn:microsoft.com/office/officeart/2011/layout/TabList"/>
    <dgm:cxn modelId="{4835CC09-3252-48CD-BC15-6C8566BFE267}" type="presParOf" srcId="{6B18E81A-7FCF-42C2-A5F4-1539534F26BC}" destId="{0009EA69-B9CA-4E34-948F-AA838221FE02}" srcOrd="2" destOrd="0" presId="urn:microsoft.com/office/officeart/2011/layout/TabList"/>
    <dgm:cxn modelId="{02101DA3-3248-49D9-83F5-646BEC2CEBBD}" type="presParOf" srcId="{CEB157F8-C9EA-4E98-84F9-287E3A12FCB4}" destId="{76EA4794-63F8-4C57-A767-38CE00D9C280}" srcOrd="5" destOrd="0" presId="urn:microsoft.com/office/officeart/2011/layout/TabList"/>
    <dgm:cxn modelId="{DFD0C19D-1550-474C-932D-4C60B37A082F}" type="presParOf" srcId="{CEB157F8-C9EA-4E98-84F9-287E3A12FCB4}" destId="{B592EDE1-7D49-4643-AE50-CE1466EDB360}" srcOrd="6" destOrd="0" presId="urn:microsoft.com/office/officeart/2011/layout/TabList"/>
    <dgm:cxn modelId="{45A1C03A-588E-4FB5-A6B7-C8532D49CC00}" type="presParOf" srcId="{B592EDE1-7D49-4643-AE50-CE1466EDB360}" destId="{21B1DFC9-A867-4E23-9FC2-D22B977232DF}" srcOrd="0" destOrd="0" presId="urn:microsoft.com/office/officeart/2011/layout/TabList"/>
    <dgm:cxn modelId="{6BE96F68-7D13-47B6-A2A9-F007EF1869BB}" type="presParOf" srcId="{B592EDE1-7D49-4643-AE50-CE1466EDB360}" destId="{797496DB-6448-4504-ABAE-A2C682349553}" srcOrd="1" destOrd="0" presId="urn:microsoft.com/office/officeart/2011/layout/TabList"/>
    <dgm:cxn modelId="{E0DB9CEA-C9B1-473A-B1E9-91E1ABF3FF90}" type="presParOf" srcId="{B592EDE1-7D49-4643-AE50-CE1466EDB360}" destId="{51F5AD2F-051B-461D-9BE3-9EA0BC7AC66C}"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E76-6BFA-4273-89AA-360A0F463D4E}">
      <dsp:nvSpPr>
        <dsp:cNvPr id="0" name=""/>
        <dsp:cNvSpPr/>
      </dsp:nvSpPr>
      <dsp:spPr>
        <a:xfrm>
          <a:off x="192189" y="1156"/>
          <a:ext cx="766779" cy="70720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0" i="0" kern="1200" dirty="0"/>
            <a:t>01.</a:t>
          </a:r>
          <a:endParaRPr lang="en-US" sz="2700" kern="1200" dirty="0"/>
        </a:p>
      </dsp:txBody>
      <dsp:txXfrm>
        <a:off x="226712" y="35679"/>
        <a:ext cx="697733" cy="638158"/>
      </dsp:txXfrm>
    </dsp:sp>
    <dsp:sp modelId="{62BE5A3A-F439-4BDF-A3EA-0C98C3DE47B0}">
      <dsp:nvSpPr>
        <dsp:cNvPr id="0" name=""/>
        <dsp:cNvSpPr/>
      </dsp:nvSpPr>
      <dsp:spPr>
        <a:xfrm>
          <a:off x="178277" y="709532"/>
          <a:ext cx="767330" cy="70720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02.</a:t>
          </a:r>
        </a:p>
      </dsp:txBody>
      <dsp:txXfrm>
        <a:off x="212800" y="744055"/>
        <a:ext cx="698284" cy="638158"/>
      </dsp:txXfrm>
    </dsp:sp>
    <dsp:sp modelId="{CB927B83-D5A9-4BA2-B533-1BAFF2513ECA}">
      <dsp:nvSpPr>
        <dsp:cNvPr id="0" name=""/>
        <dsp:cNvSpPr/>
      </dsp:nvSpPr>
      <dsp:spPr>
        <a:xfrm>
          <a:off x="174171" y="1417540"/>
          <a:ext cx="767330" cy="70720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03.</a:t>
          </a:r>
        </a:p>
      </dsp:txBody>
      <dsp:txXfrm>
        <a:off x="208694" y="1452063"/>
        <a:ext cx="698284" cy="638158"/>
      </dsp:txXfrm>
    </dsp:sp>
    <dsp:sp modelId="{786691AE-D3E2-417B-9C87-E88C9FFD0BCC}">
      <dsp:nvSpPr>
        <dsp:cNvPr id="0" name=""/>
        <dsp:cNvSpPr/>
      </dsp:nvSpPr>
      <dsp:spPr>
        <a:xfrm>
          <a:off x="146468" y="2128463"/>
          <a:ext cx="767330" cy="70720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04.</a:t>
          </a:r>
        </a:p>
      </dsp:txBody>
      <dsp:txXfrm>
        <a:off x="180991" y="2162986"/>
        <a:ext cx="698284" cy="638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5A842-26A9-488C-BED4-A35C39F67312}">
      <dsp:nvSpPr>
        <dsp:cNvPr id="0" name=""/>
        <dsp:cNvSpPr/>
      </dsp:nvSpPr>
      <dsp:spPr>
        <a:xfrm rot="20689571">
          <a:off x="598407" y="-230388"/>
          <a:ext cx="1366398" cy="1366537"/>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B81D4A-D695-4B15-B933-082E931EBE64}">
      <dsp:nvSpPr>
        <dsp:cNvPr id="0" name=""/>
        <dsp:cNvSpPr/>
      </dsp:nvSpPr>
      <dsp:spPr>
        <a:xfrm>
          <a:off x="907738" y="102016"/>
          <a:ext cx="762527" cy="52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kern="1200" dirty="0" err="1"/>
            <a:t>Visualización</a:t>
          </a:r>
          <a:r>
            <a:rPr lang="en-US" sz="900" kern="1200" dirty="0"/>
            <a:t> y </a:t>
          </a:r>
          <a:r>
            <a:rPr lang="en-US" sz="900" kern="1200" dirty="0" err="1"/>
            <a:t>Analítica</a:t>
          </a:r>
          <a:endParaRPr lang="en-US" sz="900" kern="1200" dirty="0"/>
        </a:p>
      </dsp:txBody>
      <dsp:txXfrm>
        <a:off x="907738" y="102016"/>
        <a:ext cx="762527" cy="521290"/>
      </dsp:txXfrm>
    </dsp:sp>
    <dsp:sp modelId="{A7DAA302-9CF1-4BCD-8464-5D64B7483A68}">
      <dsp:nvSpPr>
        <dsp:cNvPr id="0" name=""/>
        <dsp:cNvSpPr/>
      </dsp:nvSpPr>
      <dsp:spPr>
        <a:xfrm>
          <a:off x="460470" y="484445"/>
          <a:ext cx="1366398" cy="1366537"/>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885C4-F1D9-4112-A256-4A142A5E4829}">
      <dsp:nvSpPr>
        <dsp:cNvPr id="0" name=""/>
        <dsp:cNvSpPr/>
      </dsp:nvSpPr>
      <dsp:spPr>
        <a:xfrm>
          <a:off x="778648" y="948054"/>
          <a:ext cx="762527" cy="38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Computación</a:t>
          </a:r>
          <a:endParaRPr lang="en-US" sz="900" kern="1200" dirty="0"/>
        </a:p>
      </dsp:txBody>
      <dsp:txXfrm>
        <a:off x="778648" y="948054"/>
        <a:ext cx="762527" cy="381224"/>
      </dsp:txXfrm>
    </dsp:sp>
    <dsp:sp modelId="{CAC38CD4-6DA6-402D-8A3A-9F60D532D222}">
      <dsp:nvSpPr>
        <dsp:cNvPr id="0" name=""/>
        <dsp:cNvSpPr/>
      </dsp:nvSpPr>
      <dsp:spPr>
        <a:xfrm rot="606520">
          <a:off x="635381" y="1220243"/>
          <a:ext cx="1366398" cy="1366537"/>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2D038B-4DEB-4FAF-B76F-EF16630735FD}">
      <dsp:nvSpPr>
        <dsp:cNvPr id="0" name=""/>
        <dsp:cNvSpPr/>
      </dsp:nvSpPr>
      <dsp:spPr>
        <a:xfrm>
          <a:off x="912870" y="1679970"/>
          <a:ext cx="762527" cy="38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Depósito</a:t>
          </a:r>
          <a:endParaRPr lang="en-US" sz="900" kern="1200" dirty="0"/>
        </a:p>
      </dsp:txBody>
      <dsp:txXfrm>
        <a:off x="912870" y="1679970"/>
        <a:ext cx="762527" cy="381224"/>
      </dsp:txXfrm>
    </dsp:sp>
    <dsp:sp modelId="{48CFA2B8-CF3C-4540-8C45-1DBC0F56EB23}">
      <dsp:nvSpPr>
        <dsp:cNvPr id="0" name=""/>
        <dsp:cNvSpPr/>
      </dsp:nvSpPr>
      <dsp:spPr>
        <a:xfrm rot="21192985">
          <a:off x="436687" y="2042227"/>
          <a:ext cx="1173908" cy="1174475"/>
        </a:xfrm>
        <a:prstGeom prst="blockArc">
          <a:avLst>
            <a:gd name="adj1" fmla="val 0"/>
            <a:gd name="adj2" fmla="val 18900000"/>
            <a:gd name="adj3" fmla="val 1274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9298E-40BA-4130-AAFD-225E8CE17370}">
      <dsp:nvSpPr>
        <dsp:cNvPr id="0" name=""/>
        <dsp:cNvSpPr/>
      </dsp:nvSpPr>
      <dsp:spPr>
        <a:xfrm>
          <a:off x="632502" y="2496216"/>
          <a:ext cx="762527" cy="38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Distribución</a:t>
          </a:r>
          <a:r>
            <a:rPr lang="en-US" sz="900" kern="1200" dirty="0"/>
            <a:t> y </a:t>
          </a:r>
          <a:r>
            <a:rPr lang="en-US" sz="900" kern="1200" dirty="0" err="1"/>
            <a:t>Almacn</a:t>
          </a:r>
          <a:r>
            <a:rPr lang="en-US" sz="900" kern="1200" dirty="0"/>
            <a:t> de </a:t>
          </a:r>
          <a:r>
            <a:rPr lang="en-US" sz="900" kern="1200" dirty="0" err="1"/>
            <a:t>datos</a:t>
          </a:r>
          <a:endParaRPr lang="en-US" sz="900" kern="1200" dirty="0"/>
        </a:p>
      </dsp:txBody>
      <dsp:txXfrm>
        <a:off x="632502" y="2496216"/>
        <a:ext cx="762527" cy="381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5AD2F-051B-461D-9BE3-9EA0BC7AC66C}">
      <dsp:nvSpPr>
        <dsp:cNvPr id="0" name=""/>
        <dsp:cNvSpPr/>
      </dsp:nvSpPr>
      <dsp:spPr>
        <a:xfrm>
          <a:off x="0" y="2925457"/>
          <a:ext cx="5943600"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09EA69-B9CA-4E34-948F-AA838221FE02}">
      <dsp:nvSpPr>
        <dsp:cNvPr id="0" name=""/>
        <dsp:cNvSpPr/>
      </dsp:nvSpPr>
      <dsp:spPr>
        <a:xfrm>
          <a:off x="0" y="2185439"/>
          <a:ext cx="5943600"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62986-4372-448D-BEF8-5232B2F7BD8F}">
      <dsp:nvSpPr>
        <dsp:cNvPr id="0" name=""/>
        <dsp:cNvSpPr/>
      </dsp:nvSpPr>
      <dsp:spPr>
        <a:xfrm>
          <a:off x="0" y="1445420"/>
          <a:ext cx="5943600"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AFF7F-623C-4CAA-BB40-5D496C63C317}">
      <dsp:nvSpPr>
        <dsp:cNvPr id="0" name=""/>
        <dsp:cNvSpPr/>
      </dsp:nvSpPr>
      <dsp:spPr>
        <a:xfrm>
          <a:off x="0" y="705402"/>
          <a:ext cx="5943600"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1960DA-2259-4165-A1CD-046A1D290B56}">
      <dsp:nvSpPr>
        <dsp:cNvPr id="0" name=""/>
        <dsp:cNvSpPr/>
      </dsp:nvSpPr>
      <dsp:spPr>
        <a:xfrm>
          <a:off x="1545335" y="622"/>
          <a:ext cx="4398264" cy="704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s-ES" sz="1800" kern="1200" dirty="0"/>
            <a:t>Necesita un lugar para almacenar cantidades masivas de datos</a:t>
          </a:r>
          <a:endParaRPr lang="en-US" sz="1800" kern="1200" dirty="0"/>
        </a:p>
      </dsp:txBody>
      <dsp:txXfrm>
        <a:off x="1545335" y="622"/>
        <a:ext cx="4398264" cy="704779"/>
      </dsp:txXfrm>
    </dsp:sp>
    <dsp:sp modelId="{6F36ED95-9FF0-4B7B-A4D1-DAC3D9EB64EA}">
      <dsp:nvSpPr>
        <dsp:cNvPr id="0" name=""/>
        <dsp:cNvSpPr/>
      </dsp:nvSpPr>
      <dsp:spPr>
        <a:xfrm>
          <a:off x="0" y="622"/>
          <a:ext cx="1545336" cy="704779"/>
        </a:xfrm>
        <a:prstGeom prst="round2SameRect">
          <a:avLst>
            <a:gd name="adj1" fmla="val 16670"/>
            <a:gd name="adj2" fmla="val 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ES" sz="1800" kern="1200" dirty="0"/>
            <a:t>1</a:t>
          </a:r>
          <a:endParaRPr lang="en-US" sz="1800" kern="1200" dirty="0"/>
        </a:p>
      </dsp:txBody>
      <dsp:txXfrm>
        <a:off x="34411" y="35033"/>
        <a:ext cx="1476514" cy="670368"/>
      </dsp:txXfrm>
    </dsp:sp>
    <dsp:sp modelId="{E2D35A72-557A-4680-80A0-4EFC8B01AC31}">
      <dsp:nvSpPr>
        <dsp:cNvPr id="0" name=""/>
        <dsp:cNvSpPr/>
      </dsp:nvSpPr>
      <dsp:spPr>
        <a:xfrm>
          <a:off x="1545335" y="740640"/>
          <a:ext cx="4398264" cy="704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s-ES" sz="1800" kern="1200" dirty="0"/>
            <a:t>Necesita una forma de acceder a los datos rápidamente</a:t>
          </a:r>
          <a:endParaRPr lang="en-US" sz="1800" kern="1200" dirty="0"/>
        </a:p>
      </dsp:txBody>
      <dsp:txXfrm>
        <a:off x="1545335" y="740640"/>
        <a:ext cx="4398264" cy="704779"/>
      </dsp:txXfrm>
    </dsp:sp>
    <dsp:sp modelId="{CFF7EF03-D855-436A-8BEF-8254250DB79C}">
      <dsp:nvSpPr>
        <dsp:cNvPr id="0" name=""/>
        <dsp:cNvSpPr/>
      </dsp:nvSpPr>
      <dsp:spPr>
        <a:xfrm>
          <a:off x="0" y="740640"/>
          <a:ext cx="1545336" cy="704779"/>
        </a:xfrm>
        <a:prstGeom prst="round2SameRect">
          <a:avLst>
            <a:gd name="adj1" fmla="val 16670"/>
            <a:gd name="adj2" fmla="val 0"/>
          </a:avLst>
        </a:prstGeom>
        <a:solidFill>
          <a:schemeClr val="accent5">
            <a:hueOff val="-2333181"/>
            <a:satOff val="-12204"/>
            <a:lumOff val="-850"/>
            <a:alphaOff val="0"/>
          </a:schemeClr>
        </a:solidFill>
        <a:ln w="25400" cap="flat" cmpd="sng" algn="ctr">
          <a:solidFill>
            <a:schemeClr val="accent5">
              <a:hueOff val="-2333181"/>
              <a:satOff val="-12204"/>
              <a:lumOff val="-8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ES" sz="1800" kern="1200" dirty="0"/>
            <a:t>2</a:t>
          </a:r>
          <a:endParaRPr lang="en-US" sz="1800" kern="1200" dirty="0"/>
        </a:p>
      </dsp:txBody>
      <dsp:txXfrm>
        <a:off x="34411" y="775051"/>
        <a:ext cx="1476514" cy="670368"/>
      </dsp:txXfrm>
    </dsp:sp>
    <dsp:sp modelId="{86B08A7B-2F3B-41C6-B522-A4A35D420676}">
      <dsp:nvSpPr>
        <dsp:cNvPr id="0" name=""/>
        <dsp:cNvSpPr/>
      </dsp:nvSpPr>
      <dsp:spPr>
        <a:xfrm>
          <a:off x="1545335" y="1480659"/>
          <a:ext cx="4398264" cy="704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s-ES" sz="1800" kern="1200" dirty="0"/>
            <a:t>Necesita un lugar para almacenar cantidades masivas de datos</a:t>
          </a:r>
          <a:endParaRPr lang="en-US" sz="1800" kern="1200" dirty="0"/>
        </a:p>
      </dsp:txBody>
      <dsp:txXfrm>
        <a:off x="1545335" y="1480659"/>
        <a:ext cx="4398264" cy="704779"/>
      </dsp:txXfrm>
    </dsp:sp>
    <dsp:sp modelId="{FC5CD8D5-5003-4B7E-979B-BE61497B7E7F}">
      <dsp:nvSpPr>
        <dsp:cNvPr id="0" name=""/>
        <dsp:cNvSpPr/>
      </dsp:nvSpPr>
      <dsp:spPr>
        <a:xfrm>
          <a:off x="0" y="1480659"/>
          <a:ext cx="1545336" cy="704779"/>
        </a:xfrm>
        <a:prstGeom prst="round2SameRect">
          <a:avLst>
            <a:gd name="adj1" fmla="val 16670"/>
            <a:gd name="adj2" fmla="val 0"/>
          </a:avLst>
        </a:prstGeom>
        <a:solidFill>
          <a:schemeClr val="accent5">
            <a:hueOff val="-4666361"/>
            <a:satOff val="-24407"/>
            <a:lumOff val="-1699"/>
            <a:alphaOff val="0"/>
          </a:schemeClr>
        </a:solidFill>
        <a:ln w="25400" cap="flat" cmpd="sng" algn="ctr">
          <a:solidFill>
            <a:schemeClr val="accent5">
              <a:hueOff val="-4666361"/>
              <a:satOff val="-24407"/>
              <a:lumOff val="-16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a:t>
          </a:r>
        </a:p>
      </dsp:txBody>
      <dsp:txXfrm>
        <a:off x="34411" y="1515070"/>
        <a:ext cx="1476514" cy="670368"/>
      </dsp:txXfrm>
    </dsp:sp>
    <dsp:sp modelId="{21B1DFC9-A867-4E23-9FC2-D22B977232DF}">
      <dsp:nvSpPr>
        <dsp:cNvPr id="0" name=""/>
        <dsp:cNvSpPr/>
      </dsp:nvSpPr>
      <dsp:spPr>
        <a:xfrm>
          <a:off x="1545335" y="2220677"/>
          <a:ext cx="4398264" cy="704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s-ES" sz="1800" kern="1200" dirty="0"/>
            <a:t>Necesita copias de seguridad por falla de hardware</a:t>
          </a:r>
          <a:endParaRPr lang="en-US" sz="1800" kern="1200" dirty="0"/>
        </a:p>
      </dsp:txBody>
      <dsp:txXfrm>
        <a:off x="1545335" y="2220677"/>
        <a:ext cx="4398264" cy="704779"/>
      </dsp:txXfrm>
    </dsp:sp>
    <dsp:sp modelId="{797496DB-6448-4504-ABAE-A2C682349553}">
      <dsp:nvSpPr>
        <dsp:cNvPr id="0" name=""/>
        <dsp:cNvSpPr/>
      </dsp:nvSpPr>
      <dsp:spPr>
        <a:xfrm>
          <a:off x="0" y="2220677"/>
          <a:ext cx="1545336" cy="704779"/>
        </a:xfrm>
        <a:prstGeom prst="round2SameRect">
          <a:avLst>
            <a:gd name="adj1" fmla="val 16670"/>
            <a:gd name="adj2" fmla="val 0"/>
          </a:avLst>
        </a:prstGeom>
        <a:solidFill>
          <a:schemeClr val="accent5">
            <a:hueOff val="-6999542"/>
            <a:satOff val="-36611"/>
            <a:lumOff val="-2549"/>
            <a:alphaOff val="0"/>
          </a:schemeClr>
        </a:solidFill>
        <a:ln w="25400" cap="flat" cmpd="sng" algn="ctr">
          <a:solidFill>
            <a:schemeClr val="accent5">
              <a:hueOff val="-6999542"/>
              <a:satOff val="-36611"/>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a:t>
          </a:r>
        </a:p>
      </dsp:txBody>
      <dsp:txXfrm>
        <a:off x="34411" y="2255088"/>
        <a:ext cx="1476514" cy="67036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52363ba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52363ba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16831903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16831903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01b7017a0d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01b7017a0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fbb02b42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fbb02b42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bb02b424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bb02b424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339ef0f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0339ef0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bb02b424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bb02b42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bb02b424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fbb02b42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fbb02b424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fbb02b424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bb02b424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fbb02b424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bb02b424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bb02b424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bb02b424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bb02b424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16831903c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16831903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bb02b424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bb02b424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3b7603f5c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3b7603f5c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bb02b424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bb02b424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2a78c4d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02a78c4d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339ef0f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339ef0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02a78c4dc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02a78c4d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b7603f5c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b7603f5c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b7603f5c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b7603f5c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b7603f5c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b7603f5c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3b7603f5c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3b7603f5c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16831903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16831903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b7603f5c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b7603f5c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3b7603f5c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3b7603f5c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039bc9edb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039bc9ed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39bc9edb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39bc9ed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039bc9edb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039bc9edb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039bc9edb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039bc9edb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3b96932bd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3b96932bd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3b7603f5c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3b7603f5c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4860243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f486024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f48602430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f4860243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16831903c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16831903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f48602430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f4860243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39bc9edb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39bc9edb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3b96932bd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3b96932bd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0b6141d2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0b6141d2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b6141d2a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b6141d2a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0b6141d2a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0b6141d2a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b6553a1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b6553a1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0b6553a18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0b6553a1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0b6553a18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0b6553a18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0b6553a18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0b6553a18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16831903c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16831903c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b6553a18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b6553a18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67e5dd05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67e5dd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02a78c4dc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02a78c4dc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039bc9edb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039bc9edb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039bc9edb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039bc9edb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39bc9edb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39bc9edb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32410ae7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32410ae7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32410ae7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32410ae7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874ec65e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874ec65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0874ec65e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0874ec65e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16831903c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16831903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0874ec65e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0874ec65e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0874ec65e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0874ec65e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3b96932bd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3b96932bd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b6553a18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b6553a18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0b6553a18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0b6553a18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3b96932bd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3b96932bd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0b6553a18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0b6553a18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0a7207b7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0a7207b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3b96932bd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13b96932bd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b96932bd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b96932bd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16831903c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16831903c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3bb0a98d1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3bb0a98d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3bb0a98d1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3bb0a98d1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3bb0a98d13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3bb0a98d1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bb0a98d13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3bb0a98d1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bb0a98d13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bb0a98d1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bb0a98d13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13bb0a98d1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3bb0a98d13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3bb0a98d1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3bb0a98d1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13bb0a98d1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10910a4c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10910a4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10910a4c0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10910a4c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16831903c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16831903c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10910a4c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10910a4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10910a4c0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10910a4c0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0910a4c0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0910a4c0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10910a4c0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10910a4c0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10910a4c0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110910a4c0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1833da143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1833da143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1c7870d5d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1c7870d5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4371a1c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4371a1c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3c9294921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3c92949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2a1d9070d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2a1d9070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16831903c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16831903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2a1d9070d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2a1d9070d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2a1d9070d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2a1d9070d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2a1d9070db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2a1d9070d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2a1d9070db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2a1d9070d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2a1d9070db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2a1d9070d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2a1d9070d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2a1d9070d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2a1d9070d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2a1d9070d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2a1d9070d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2a1d9070d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2a1d9070db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2a1d9070d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2a1d9070d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2a1d9070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6831903c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6831903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2b30eb7fb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2b30eb7fb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32410ae7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32410ae7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32410ae72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32410ae7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32410ae72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32410ae72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32410ae72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132410ae7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42956becb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42956bec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42956bec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42956bec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3e385f3a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3e385f3a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42956becb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42956bec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42956becb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42956bec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b7603f5c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3b7603f5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16831903c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16831903c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142956becb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142956bec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42956becb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42956becb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2a1d9070db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2a1d9070d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2ae56cc07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12ae56cc0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12ae56cc07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12ae56cc0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2ae56cc07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2ae56cc0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2ae56cc07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2ae56cc07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2ae56cc07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12ae56cc0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2ae56cc07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2ae56cc0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12ae56cc07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2ae56cc0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16831903c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16831903c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bf24b97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bf24b9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2e08c21a2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2e08c21a2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2e08c21a2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2e08c21a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2e08c21a2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2e08c21a2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2e08c21a2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2e08c21a2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2e08c21a2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2e08c21a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2e08c21a2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2e08c21a2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e08c21a2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e08c21a2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2e08c21a2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2e08c21a2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2e08c21a2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2e08c21a2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16831903c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16831903c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12e08c21a2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12e08c21a2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2e08c21a2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2e08c21a2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2e08c21a2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2e08c21a2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2e08c21a2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2e08c21a2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2e08c21a2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2e08c21a2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2e7e34484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2e7e3448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28db463b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128db463b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28db463b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28db463b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28db463bc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28db463b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28db463bc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28db463bc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16831903c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16831903c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2dde1481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2dde1481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2dde14812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2dde148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3bb0a98d13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3bb0a98d1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135f47d1a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135f47d1a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29c5cca7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29c5cca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dde1481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dde148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2dde14812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2dde1481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2dde14812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12dde14812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e08c21a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e08c21a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12e08c21a2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12e08c21a2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16831903c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16831903c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12e08c21a2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12e08c21a2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3c9294921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3c9294921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3c9294921a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3c9294921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3c9294921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3c929492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3c9294921a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3c9294921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3c9648a43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13c9648a4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3c9648a43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3c9648a43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2a1d9070d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2a1d9070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a1d9070d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a1d9070d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2a1d9070d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2a1d9070d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16831903c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16831903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2a1d9070d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2a1d9070d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305f0c1cd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305f0c1cd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305f0c1cd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305f0c1c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05f0c1cd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05f0c1cd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42956becb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42956becb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42956becb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42956becb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142956becb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142956becb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0c58b61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0c58b61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0c58b615b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0c58b615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10c58b615b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10c58b615b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16831903c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16831903c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1833da14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1833da14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3c9648a43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3c9648a4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11833da143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11833da14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1833da143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1833da143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1833da143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1833da143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1833da143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11833da143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1833da143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1833da143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3c9648a43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3c9648a43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1833da143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1833da143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11833da1437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11833da143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16831903c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16831903c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11833da143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11833da143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1833da143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1833da14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f3a7ae859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f3a7ae859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f3a7ae859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f3a7ae85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4282fa5a1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4282fa5a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11833da143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11833da143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11833da143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11833da143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11833da1437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11833da143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f3a7ae859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f3a7ae85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1833da143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1833da143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16831903c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16831903c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f3a7ae85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f3a7ae85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f3a7ae859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f3a7ae859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f3a7ae859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f3a7ae859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2629a63a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2629a63a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237caed4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237caed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12629a63a0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12629a63a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2629a63a0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2629a63a0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2629a63a0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2629a63a0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12629a63a0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12629a63a0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12629a63a0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12629a63a0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1a07d73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1a07d7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2629a63a0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2629a63a0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2629a63a0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2629a63a0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12629a63a0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2629a63a0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2629a63a0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2629a63a0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540bd4d46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1540bd4d46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1833da143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1833da143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11833da143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11833da143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1833da143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1833da143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11833da143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11833da143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19bc6458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119bc6458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b7603f5c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b7603f5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1a07d73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1a07d73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19d21c946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19d21c946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19d21c946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19d21c946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11d629a43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11d629a43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540bd4d46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540bd4d46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21fbf88f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21fbf88f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256eeba4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256eeba4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223aef5c2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223aef5c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223aef5c2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223aef5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27a7ac3b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27a7ac3b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1223aef5c2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1223aef5c2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1a07d739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1a07d739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223aef5c2f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223aef5c2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23aef5c2f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23aef5c2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256d6f40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256d6f40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256d6f40a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256d6f40a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1256d6f40a6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1256d6f40a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28db463bc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28db463bc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8db463bc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8db463bc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128db463bc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128db463bc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28db463bc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28db463bc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256d6f40a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256d6f40a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1a07d739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1a07d739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12743304f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12743304f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1274f4734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1274f4734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12765fb5e6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12765fb5e6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128db463bc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128db463bc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1540bd4d46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1540bd4d46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12a1d9070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12a1d9070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2f3d9f535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2f3d9f53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2f3d9f535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2f3d9f53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12f3d9f535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12f3d9f535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2f3d9f535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2f3d9f53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1a07d739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1a07d739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2fb8dd22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2fb8dd22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1305f0c1cd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305f0c1cd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2a1d9070d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2a1d9070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2e08c21a2e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12e08c21a2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1d0a02b7c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1d0a02b7c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1d0a02b7c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d0a02b7c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11d0a02b7c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11d0a02b7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540bd4d46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540bd4d46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1d0a02b7c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1d0a02b7c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1d0a02b7c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1d0a02b7c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1a07d739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1a07d739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11d0a02b7c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11d0a02b7c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11d0a02b7c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1d0a02b7c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11d0a02b7c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11d0a02b7c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540bd4d46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540bd4d46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540bd4d46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1540bd4d46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2a1d9070d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2a1d9070d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2b30eb7f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2b30eb7f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2e08c21a2e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2e08c21a2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2e08c21a2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2e08c21a2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12e08c21a2e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12e08c21a2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1a07d739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1a07d739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12e08c21a2e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12e08c21a2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12e08c21a2e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2e08c21a2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12e08c21a2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12e08c21a2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32410ae7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32410ae7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32410ae72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32410ae7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132410ae72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132410ae7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1fc9feea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11fc9feea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11fc9feea9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11fc9feea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12a1d9070d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12a1d9070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1305f0c1cd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1305f0c1c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1a07d739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1a07d73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05f0c1cd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05f0c1cd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305f0c1c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1305f0c1c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305f0c1cd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305f0c1cd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305f0c1cd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305f0c1cd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1305f0c1cd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1305f0c1cd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11d0a02b7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11d0a02b7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11d0a02b7c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8" name="Google Shape;2298;g11d0a02b7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132410ae72f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132410ae72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42956becb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42956becb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1a07d739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1a07d739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73065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65189"/>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25854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82810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83913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17376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59985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ff01bf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ff01bf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45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1a07d739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1a07d739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1a07d739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1a07d739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b7603f5c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3b7603f5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1a07d739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1a07d739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1a07d739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1a07d739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1a07d739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1a07d739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1a07d739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01a07d739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1a07d739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1a07d739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1a07d739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1a07d739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1a07d739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1a07d739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1a07d739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1a07d739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a07d739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a07d739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a07d739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a07d739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b7603f5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3b7603f5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1a07d739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1a07d739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1a07d739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1a07d739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1a07d739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1a07d739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1b7017a0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01b7017a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1b7017a0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1b7017a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1b7017a0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01b7017a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1b7017a0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1b7017a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01b7017a0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01b7017a0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1b7017a0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1b7017a0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01b7017a0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01b7017a0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16831903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16831903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1b7017a0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1b7017a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1b7017a0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1b7017a0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1b7017a0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1b7017a0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1b7017a0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1b7017a0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01b7017a0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01b7017a0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1b7017a0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1b7017a0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1b7017a0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1b7017a0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1b7017a0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1b7017a0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1b7017a0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1b7017a0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1b7017a0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01b7017a0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16831903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16831903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1b7017a0d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1b7017a0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01b7017a0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01b7017a0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1b7017a0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1b7017a0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1b7017a0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01b7017a0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1b7017a0d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1b7017a0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1b7017a0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01b7017a0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1b7017a0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1b7017a0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1b7017a0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1b7017a0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01b7017a0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01b7017a0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1b7017a0d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01b7017a0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16831903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16831903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01b7017a0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01b7017a0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01b7017a0d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01b7017a0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1b7017a0d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01b7017a0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01b7017a0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01b7017a0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1b7017a0d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1b7017a0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1b7017a0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1b7017a0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1b7017a0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01b7017a0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01b7017a0d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01b7017a0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01b7017a0d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01b7017a0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01b7017a0d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01b7017a0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16831903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16831903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1b7017a0d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01b7017a0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1b7017a0d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1b7017a0d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01b7017a0d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01b7017a0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01b7017a0d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01b7017a0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1b7017a0d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1b7017a0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1b7017a0d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1b7017a0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1b7017a0d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1b7017a0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b7603f5c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b7603f5c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1b7017a0d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01b7017a0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01b7017a0d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01b7017a0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www.w3schools.com/cssref/default.asp"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s://www.w3schools.com/cssref/default.asp" TargetMode="External"/><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www.w3schools.com/js/js_syntax.asp" TargetMode="External"/><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www.apachefriends.org/es/index.html" TargetMode="External"/><Relationship Id="rId2" Type="http://schemas.openxmlformats.org/officeDocument/2006/relationships/notesSlide" Target="../notesSlides/notesSlide170.xml"/><Relationship Id="rId1" Type="http://schemas.openxmlformats.org/officeDocument/2006/relationships/slideLayout" Target="../slideLayouts/slideLayout3.xml"/><Relationship Id="rId5" Type="http://schemas.openxmlformats.org/officeDocument/2006/relationships/hyperlink" Target="https://www.wampserver.com/" TargetMode="External"/><Relationship Id="rId4" Type="http://schemas.openxmlformats.org/officeDocument/2006/relationships/hyperlink" Target="https://www.mamp.info" TargetMode="Externa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http://localhost/phpmyadmin/"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hyperlink" Target="https://blogthinkbig.com/diferencia-entre-png-jpg-y-gif#:~:text=JPG%20es%20un%20tipo%20de,tambi%C3%A9n%20conocidos%20como%20%E2%80%9Cmosaico"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6" Type="http://schemas.openxmlformats.org/officeDocument/2006/relationships/hyperlink" Target="https://kinsta.com/es/blog/optimizar-imagenes-para-la-web/" TargetMode="External"/><Relationship Id="rId5" Type="http://schemas.openxmlformats.org/officeDocument/2006/relationships/hyperlink" Target="https://es.wikipedia.org/wiki/Gr%C3%A1ficos_vectoriales_escalables" TargetMode="External"/><Relationship Id="rId4" Type="http://schemas.openxmlformats.org/officeDocument/2006/relationships/hyperlink" Target="https://www.adslzone.net/reportajes/foto-video/webp-formato-ventaja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s://www.cloudflare.com/es-es/" TargetMode="External"/><Relationship Id="rId2" Type="http://schemas.openxmlformats.org/officeDocument/2006/relationships/notesSlide" Target="../notesSlides/notesSlide185.xml"/><Relationship Id="rId1" Type="http://schemas.openxmlformats.org/officeDocument/2006/relationships/slideLayout" Target="../slideLayouts/slideLayout3.xml"/><Relationship Id="rId4" Type="http://schemas.openxmlformats.org/officeDocument/2006/relationships/hyperlink" Target="https://es.imgbb.com"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s://gtmetrix.com"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4" Type="http://schemas.openxmlformats.org/officeDocument/2006/relationships/hyperlink" Target="https://pagespeed.web.dev" TargetMode="Externa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www.hostinger.es/tutoriales/que-es-schema-markup" TargetMode="External"/><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hyperlink" Target="https://technicalseo.com/tools/schema-markup-generator/" TargetMode="Externa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hyperlink" Target="https://www.freelancer.es" TargetMode="External"/><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hyperlink" Target="https://www.workana.com/es/"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s://es.fiverr.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hyperlink" Target="https://www.w3schools.com/REACT/react_router.asp" TargetMode="External"/><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hyperlink" Target="https://lenguajejs.com/javascript/dom/que-es/" TargetMode="External"/><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hyperlink" Target="https://jsonplaceholder.typicode.com/todos" TargetMode="External"/><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hyperlink" Target="https://www.fireload.com/25083c28a7e18846/ADBX-MW.rar" TargetMode="External"/><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hyperlink" Target="https://getcomposer.org/download/" TargetMode="External"/><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hyperlink" Target="https://laravel.com/docs/9.x/blade" TargetMode="External"/><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hyperlink" Target="https://laravel.com/docs/9.x/migrations#main-content" TargetMode="External"/><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hyperlink" Target="https://www.mongodb.com/try/download/community" TargetMode="External"/><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hyperlink" Target="https://gist.github.com/AlejoJamC/eb91b093d98b82a2a05ac330e20ead28" TargetMode="External"/><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hyperlink" Target="https://joi.dev/api/?v=17.6.0" TargetMode="External"/><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hyperlink" Target="https://jestjs.io/docs/getting-started" TargetMode="External"/><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8" Type="http://schemas.openxmlformats.org/officeDocument/2006/relationships/hyperlink" Target="https://www.ibm.com/developerworks/community/blogs/nlp/entry/tokenization?lang=en" TargetMode="External"/><Relationship Id="rId13" Type="http://schemas.openxmlformats.org/officeDocument/2006/relationships/hyperlink" Target="https://spark.apache.org/docs/2.2.0/mllib-feature-extraction.html#tf-idf" TargetMode="External"/><Relationship Id="rId3" Type="http://schemas.openxmlformats.org/officeDocument/2006/relationships/hyperlink" Target="https://www.amazon.com/Python-Natural-Language-Processing-techniques/dp/1787121429" TargetMode="External"/><Relationship Id="rId7" Type="http://schemas.openxmlformats.org/officeDocument/2006/relationships/hyperlink" Target="https://machinelearningmastery.com/applications-of-deep-learning-for-natural-language-processing/" TargetMode="External"/><Relationship Id="rId12" Type="http://schemas.openxmlformats.org/officeDocument/2006/relationships/hyperlink" Target="https://www.analyticsvidhya.com/blog/2017/09/naive-bayes-explained/" TargetMode="External"/><Relationship Id="rId2" Type="http://schemas.openxmlformats.org/officeDocument/2006/relationships/notesSlide" Target="../notesSlides/notesSlide377.xml"/><Relationship Id="rId1" Type="http://schemas.openxmlformats.org/officeDocument/2006/relationships/slideLayout" Target="../slideLayouts/slideLayout3.xml"/><Relationship Id="rId6" Type="http://schemas.openxmlformats.org/officeDocument/2006/relationships/hyperlink" Target="https://machinelearningmastery.com/natural-language-processing/" TargetMode="External"/><Relationship Id="rId11" Type="http://schemas.openxmlformats.org/officeDocument/2006/relationships/hyperlink" Target="https://mingchen0919.github.io/learning-apache-spark/tf-idf.html" TargetMode="External"/><Relationship Id="rId5" Type="http://schemas.openxmlformats.org/officeDocument/2006/relationships/hyperlink" Target="http://www.expertsystem.com/nlp-big-data-everyone-know" TargetMode="External"/><Relationship Id="rId10" Type="http://schemas.openxmlformats.org/officeDocument/2006/relationships/hyperlink" Target="https://www.elephate.com/blog/what-is-tf-idf/" TargetMode="External"/><Relationship Id="rId4" Type="http://schemas.openxmlformats.org/officeDocument/2006/relationships/hyperlink" Target="https://www.nltk.org/" TargetMode="External"/><Relationship Id="rId9" Type="http://schemas.openxmlformats.org/officeDocument/2006/relationships/hyperlink" Target="http://www.tfidf.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mder.app" TargetMode="External"/><Relationship Id="rId7" Type="http://schemas.openxmlformats.org/officeDocument/2006/relationships/hyperlink" Target="https://www.apachefriends.org/es/download.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nodejs.org/es/download/" TargetMode="External"/><Relationship Id="rId5" Type="http://schemas.openxmlformats.org/officeDocument/2006/relationships/hyperlink" Target="https://desktop.github.com" TargetMode="External"/><Relationship Id="rId4" Type="http://schemas.openxmlformats.org/officeDocument/2006/relationships/hyperlink" Target="https://code.visualstudio.com/download"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rickandmortyapi.com"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https://rickandmortyapi.com/api/episode" TargetMode="External"/><Relationship Id="rId5" Type="http://schemas.openxmlformats.org/officeDocument/2006/relationships/hyperlink" Target="https://rickandmortyapi.com/api/character" TargetMode="External"/><Relationship Id="rId4" Type="http://schemas.openxmlformats.org/officeDocument/2006/relationships/hyperlink" Target="https://rickandmortyapi.com/api/"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Introducción</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Curso de programación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Bit</a:t>
            </a:r>
            <a:endParaRPr/>
          </a:p>
        </p:txBody>
      </p:sp>
      <p:sp>
        <p:nvSpPr>
          <p:cNvPr id="140" name="Google Shape;140;p2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En informática y otras disciplinas, unidad mínima de información, que puede tener solo dos valores (cero o uno).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Git</a:t>
            </a:r>
            <a:endParaRPr/>
          </a:p>
        </p:txBody>
      </p:sp>
      <p:sp>
        <p:nvSpPr>
          <p:cNvPr id="687" name="Google Shape;687;p11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 es un software de control de versiones diseñado por Linus Torvalds, pensando en la eficiencia, la confiabilidad y compatibilidad del mantenimiento de versiones de aplicaciones cuando estas tienen un gran número de archivos de código fuente.</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https://git-scm.com</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Sublime merge</a:t>
            </a:r>
            <a:endParaRPr/>
          </a:p>
        </p:txBody>
      </p:sp>
      <p:sp>
        <p:nvSpPr>
          <p:cNvPr id="693" name="Google Shape;693;p11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Sublime Merge es una herramienta de cliente git, todo el contenido es extensible, como menús, temas y paletas de comandos, se puede personalizar a través de un simple archivo json, construido en la misma plataforma personalizada que Sublime Text.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https://www.sublimemerge.com</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git Init</a:t>
            </a:r>
            <a:endParaRPr/>
          </a:p>
        </p:txBody>
      </p:sp>
      <p:sp>
        <p:nvSpPr>
          <p:cNvPr id="699" name="Google Shape;699;p11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 init es un comando que se utiliza una sola vez durante la configuración inicial de un repositorio nuevo. Al ejecutar este comando, se creará un nuevo subdirectorio . git en tu directorio de trabajo actual. También se creará una nueva rama principal.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Git commit</a:t>
            </a:r>
            <a:endParaRPr/>
          </a:p>
        </p:txBody>
      </p:sp>
      <p:sp>
        <p:nvSpPr>
          <p:cNvPr id="705" name="Google Shape;705;p11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comando git commit guardará todos los cambio hechos en la zona de montaje o área de preparación (staging area), junto con una breve descripción del usuario, en un "commit" al repositorio local.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Git push</a:t>
            </a:r>
            <a:endParaRPr/>
          </a:p>
        </p:txBody>
      </p:sp>
      <p:sp>
        <p:nvSpPr>
          <p:cNvPr id="711" name="Google Shape;711;p11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 push se suele usar para publicar y cargar cambios locales a un repositorio central. Después de modificar el repositorio local, se ejecuta un comando push para compartir las modificaciones con miembros remotos del equipo.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Git pull</a:t>
            </a:r>
            <a:endParaRPr/>
          </a:p>
        </p:txBody>
      </p:sp>
      <p:sp>
        <p:nvSpPr>
          <p:cNvPr id="717" name="Google Shape;717;p11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 pull es un comando de Git utilizado para actualizar la versión local de un repositorio desde otro remoto.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Git clone</a:t>
            </a:r>
            <a:endParaRPr/>
          </a:p>
        </p:txBody>
      </p:sp>
      <p:sp>
        <p:nvSpPr>
          <p:cNvPr id="723" name="Google Shape;723;p11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 clone se utiliza principalmente para apuntar a un repositorio existente y clonar o copiar dicho repositorio en un nuevo directorio, en otra ubicación.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Crear una rama</a:t>
            </a:r>
            <a:endParaRPr/>
          </a:p>
        </p:txBody>
      </p:sp>
      <p:sp>
        <p:nvSpPr>
          <p:cNvPr id="729" name="Google Shape;729;p11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rama se crea directamente en el repositorio de github</a:t>
            </a:r>
            <a:endParaRPr sz="1600">
              <a:solidFill>
                <a:srgbClr val="202124"/>
              </a:solidFill>
              <a:highlight>
                <a:srgbClr val="FFFFFF"/>
              </a:highlight>
              <a:latin typeface="Arial"/>
              <a:ea typeface="Arial"/>
              <a:cs typeface="Arial"/>
              <a:sym typeface="Arial"/>
            </a:endParaRPr>
          </a:p>
        </p:txBody>
      </p:sp>
      <p:pic>
        <p:nvPicPr>
          <p:cNvPr id="730" name="Google Shape;730;p119"/>
          <p:cNvPicPr preferRelativeResize="0"/>
          <p:nvPr/>
        </p:nvPicPr>
        <p:blipFill>
          <a:blip r:embed="rId3">
            <a:alphaModFix/>
          </a:blip>
          <a:stretch>
            <a:fillRect/>
          </a:stretch>
        </p:blipFill>
        <p:spPr>
          <a:xfrm>
            <a:off x="3415975" y="1682425"/>
            <a:ext cx="2249525" cy="321707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Crear un pull request</a:t>
            </a:r>
            <a:endParaRPr/>
          </a:p>
        </p:txBody>
      </p:sp>
      <p:sp>
        <p:nvSpPr>
          <p:cNvPr id="736" name="Google Shape;736;p12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pull request puede ser generado desde github una vez creada una rama para posteriormente ser denegada o hacer merge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Merge</a:t>
            </a:r>
            <a:endParaRPr/>
          </a:p>
        </p:txBody>
      </p:sp>
      <p:sp>
        <p:nvSpPr>
          <p:cNvPr id="742" name="Google Shape;742;p12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fusión es la forma que tiene Git de volver a unir un historial bifurcado. El comando git merge permite tomar las líneas independientes de desarrollo creadas por git branch e integrarlas en una sola rama.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Byte</a:t>
            </a:r>
            <a:endParaRPr/>
          </a:p>
        </p:txBody>
      </p:sp>
      <p:sp>
        <p:nvSpPr>
          <p:cNvPr id="146" name="Google Shape;146;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Conjunto de 8 bits que recibe el tratamiento de una unidad y que constituye el mínimo elemento de memoria direccionable de una computadora.</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Convenciones</a:t>
            </a:r>
            <a:endParaRPr/>
          </a:p>
        </p:txBody>
      </p:sp>
      <p:sp>
        <p:nvSpPr>
          <p:cNvPr id="748" name="Google Shape;748;p12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Estas serán compartidas por correo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Ejercicios extras</a:t>
            </a:r>
            <a:endParaRPr/>
          </a:p>
        </p:txBody>
      </p:sp>
      <p:sp>
        <p:nvSpPr>
          <p:cNvPr id="754" name="Google Shape;754;p12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repositorio privado que contenga un archivo.html y un archivo.css e invitar al profesor como colaborador.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Investigar sobre el archivo .gitignore, crear un nuevo archivo llamado prueba.js e ignorar todos los archivos js para futuras actualizaciones.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nueva rama prueba agregandole un archivo hola.html y hacer un pull request</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Aceptar el pull request anterior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Investigar como crear un conflicto en tu propio proyecto y arreglar el conflicto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24"/>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VIII</a:t>
            </a:r>
            <a:endParaRPr/>
          </a:p>
        </p:txBody>
      </p:sp>
      <p:sp>
        <p:nvSpPr>
          <p:cNvPr id="760" name="Google Shape;760;p12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HTML</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HTML</a:t>
            </a:r>
            <a:endParaRPr/>
          </a:p>
        </p:txBody>
      </p:sp>
      <p:sp>
        <p:nvSpPr>
          <p:cNvPr id="766" name="Google Shape;766;p12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HTML es un lenguaje de marcado que se utiliza para el desarrollo de páginas de Internet. Se trata de la sigla que corresponde a HyperText Markup Language, es decir, Lenguaje de Marcas de Hipertexto, que podría ser traducido como Lenguaje de Formato de Documentos para Hipertexto.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Etiquetas</a:t>
            </a:r>
            <a:endParaRPr/>
          </a:p>
        </p:txBody>
      </p:sp>
      <p:sp>
        <p:nvSpPr>
          <p:cNvPr id="772" name="Google Shape;772;p12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Las etiquetas HTML son pequeños bloques de código, que indican al navegador cómo debe interpretar el contenido recogido entre dichas etiquetas. Por ejemplo, si queremos «pintar» un párrafo de texto, hay una etiqueta específica para que el navegador interprete ese texto como un párrafo.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Sintaxis de HTML</a:t>
            </a:r>
            <a:endParaRPr/>
          </a:p>
        </p:txBody>
      </p:sp>
      <p:sp>
        <p:nvSpPr>
          <p:cNvPr id="778" name="Google Shape;778;p12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&lt;p&gt; Prueba </a:t>
            </a:r>
            <a:r>
              <a:rPr lang="es" sz="1600">
                <a:solidFill>
                  <a:srgbClr val="202124"/>
                </a:solidFill>
                <a:highlight>
                  <a:schemeClr val="lt1"/>
                </a:highlight>
                <a:latin typeface="Arial"/>
                <a:ea typeface="Arial"/>
                <a:cs typeface="Arial"/>
                <a:sym typeface="Arial"/>
              </a:rPr>
              <a:t>&lt;/p&gt;</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chemeClr val="lt1"/>
                </a:highlight>
                <a:latin typeface="Arial"/>
                <a:ea typeface="Arial"/>
                <a:cs typeface="Arial"/>
                <a:sym typeface="Arial"/>
              </a:rPr>
              <a:t>&lt;p&gt;: Etiqueta de apertura, lo que se encuentra entre el signo de menor y mayor es el nombre de la etiqueta</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chemeClr val="lt1"/>
                </a:highlight>
                <a:latin typeface="Arial"/>
                <a:ea typeface="Arial"/>
                <a:cs typeface="Arial"/>
                <a:sym typeface="Arial"/>
              </a:rPr>
              <a:t>Prueba: Contenido de la etiqueta (Este es simplemente un texto que dice Prueba), el contenido de una etiqueta siempre va entre su etiqueta de apertura y etiqueta de cierre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chemeClr val="lt1"/>
                </a:highlight>
                <a:latin typeface="Arial"/>
                <a:ea typeface="Arial"/>
                <a:cs typeface="Arial"/>
                <a:sym typeface="Arial"/>
              </a:rPr>
              <a:t>&lt;/p&gt;: Etiqueta de cierre, indica donde finaliza la etiqueta. Siempre lleva un / antes del nombre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chemeClr val="lt1"/>
                </a:highlight>
                <a:latin typeface="Arial"/>
                <a:ea typeface="Arial"/>
                <a:cs typeface="Arial"/>
                <a:sym typeface="Arial"/>
              </a:rPr>
              <a:t>Nota: la etiqueta &lt;p&gt;&lt;/p&gt; es la etiqueta utilizada para imprimir párrafos</a:t>
            </a: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Etiquetas auto-conclusivas</a:t>
            </a:r>
            <a:endParaRPr/>
          </a:p>
        </p:txBody>
      </p:sp>
      <p:sp>
        <p:nvSpPr>
          <p:cNvPr id="784" name="Google Shape;784;p12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Ejemplo: &lt;img /&gt;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Esta es una etiqueta auto conclusiva, debido a que como que puedes se conforma de una sola etiqueta. Solo hay un par de etiquetas que son autoconclusivas. Y el motivo de esto es porque son etiquetas que no contienen información.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En este ejemplo es una etiqueta de imagen. Una imagen no suele contener información dentro. Solo sirve para mostrar una imagen.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Atributos o propiedades</a:t>
            </a:r>
            <a:endParaRPr/>
          </a:p>
        </p:txBody>
      </p:sp>
      <p:sp>
        <p:nvSpPr>
          <p:cNvPr id="790" name="Google Shape;790;p12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Ejemplo: &lt;img href=”imagen.png” /&gt;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En este caso la etiqueta HTML tiene una propiedad o también llamado atributo. Esta sirve para agregarle una funcionalidad o brindar más información.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En este ejemplo estamos utilizando el atributo “href”, que en caso de la etiqueta imagen sirve para hacer referencia a un recurso (Imagen en este caso)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Etiquetas HTML</a:t>
            </a:r>
            <a:endParaRPr/>
          </a:p>
        </p:txBody>
      </p:sp>
      <p:sp>
        <p:nvSpPr>
          <p:cNvPr id="796" name="Google Shape;796;p13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Existe una gran variedad de etiquetas HTML, por lo cual puedes utilizar la siguiente documentación para tener una referencia de todas las etiquetas HTML disponibles.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u="sng">
                <a:solidFill>
                  <a:schemeClr val="hlink"/>
                </a:solidFill>
                <a:highlight>
                  <a:srgbClr val="FFFFFF"/>
                </a:highlight>
                <a:latin typeface="Arial"/>
                <a:ea typeface="Arial"/>
                <a:cs typeface="Arial"/>
                <a:sym typeface="Arial"/>
                <a:hlinkClick r:id="rId3"/>
              </a:rPr>
              <a:t>https://www.w3schools.com/tags/default.asp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Estructura de una página web</a:t>
            </a:r>
            <a:endParaRPr/>
          </a:p>
        </p:txBody>
      </p:sp>
      <p:pic>
        <p:nvPicPr>
          <p:cNvPr id="802" name="Google Shape;802;p131"/>
          <p:cNvPicPr preferRelativeResize="0"/>
          <p:nvPr/>
        </p:nvPicPr>
        <p:blipFill>
          <a:blip r:embed="rId3">
            <a:alphaModFix/>
          </a:blip>
          <a:stretch>
            <a:fillRect/>
          </a:stretch>
        </p:blipFill>
        <p:spPr>
          <a:xfrm>
            <a:off x="1914525" y="1277150"/>
            <a:ext cx="5314950" cy="343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Red</a:t>
            </a:r>
            <a:endParaRPr/>
          </a:p>
        </p:txBody>
      </p:sp>
      <p:sp>
        <p:nvSpPr>
          <p:cNvPr id="152" name="Google Shape;152;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Organización formada por un conjunto de establecimientos de un mismo ramo, y en ocasiones bajo una misma dirección, que se distribuyen por varios lugares de una localidad o zona geográfica para prestar un servicio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Atributos o propiedades</a:t>
            </a:r>
            <a:endParaRPr/>
          </a:p>
        </p:txBody>
      </p:sp>
      <p:sp>
        <p:nvSpPr>
          <p:cNvPr id="808" name="Google Shape;808;p13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DOCTYPE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html</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Esta etiqueta es única, y su función es decirle a los navegadores que este es un documento HTML</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html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lang</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"en"</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Esta etiqueta contiene todo el HTML interior de la página, contiene una propiedad lang para definir el lenguaje de la página.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head</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La etiqueta head se utiliza para contener información no visible directamente en el contenido de la página, como el título de la página.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title</a:t>
            </a:r>
            <a:r>
              <a:rPr lang="es" sz="1050">
                <a:solidFill>
                  <a:srgbClr val="808080"/>
                </a:solidFill>
                <a:highlight>
                  <a:srgbClr val="1E1E1E"/>
                </a:highlight>
                <a:latin typeface="Courier New"/>
                <a:ea typeface="Courier New"/>
                <a:cs typeface="Courier New"/>
                <a:sym typeface="Courier New"/>
              </a:rPr>
              <a:t>&gt;</a:t>
            </a:r>
            <a:r>
              <a:rPr lang="es" sz="1050">
                <a:solidFill>
                  <a:srgbClr val="D4D4D4"/>
                </a:solidFill>
                <a:highlight>
                  <a:srgbClr val="1E1E1E"/>
                </a:highlight>
                <a:latin typeface="Courier New"/>
                <a:ea typeface="Courier New"/>
                <a:cs typeface="Courier New"/>
                <a:sym typeface="Courier New"/>
              </a:rPr>
              <a:t>Document</a:t>
            </a: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title</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Esta etiqueta define el título de una página.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body</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Contiene el contenido de la página web.</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Ejercicios extras</a:t>
            </a:r>
            <a:endParaRPr/>
          </a:p>
        </p:txBody>
      </p:sp>
      <p:sp>
        <p:nvSpPr>
          <p:cNvPr id="814" name="Google Shape;814;p13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Realiza la estructura base de una página web coloca el título de la página como como ‘prueba’ y con un h1 dentro del body que contenga tu nombre.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Agrega una imagen de 500px de ancho debajo del título.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Crea una lista organizada debajo de la imagen. Que contenga tres pasos: 1. Estudiar HTML, 2. Practicar HTML, 3. Repetir.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Agregar un párrafo con un Lorem Ipsum.</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Agregar 5 saltos de linea y luego coloca otro párrafo con un Lorem Ipsum</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34"/>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IX</a:t>
            </a:r>
            <a:endParaRPr/>
          </a:p>
        </p:txBody>
      </p:sp>
      <p:sp>
        <p:nvSpPr>
          <p:cNvPr id="820" name="Google Shape;820;p13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CSS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CSS</a:t>
            </a:r>
            <a:endParaRPr/>
          </a:p>
        </p:txBody>
      </p:sp>
      <p:sp>
        <p:nvSpPr>
          <p:cNvPr id="826" name="Google Shape;826;p13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CSS es un mecanismo complementario del lenguaje HTML que permite indicarle al navegador el estilo que debe darle a los distintos elementos al desplegar la información de un sitio web.</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CSS significa Cascade Style Sheets, que se traduce al español como “Hojas de Estilo en Cascada”.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https://www.w3schools.com/css/css_intro.asp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Cómo aplicar CSS</a:t>
            </a:r>
            <a:endParaRPr/>
          </a:p>
        </p:txBody>
      </p:sp>
      <p:sp>
        <p:nvSpPr>
          <p:cNvPr id="832" name="Google Shape;832;p13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CSS puede ser agregado a una etiqueta HTML utilizando la propiedad style.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Ejemplo: &lt;p style=”color:red;”&gt;Esta es una prueba&lt;/p&gt;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CSS puede ser agregado también dentro de la etiqueta style.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Ejemplo: &lt;style&gt; p { color:red; } &lt;/style&gt;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CSS también puede ser agregado dentro de un archivo CSS. Para esto primeramente debemos crear un archivo con extensión CSS ejemplo: archivo.css.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creado se debe llamar al archivo CSS dentro del archivo HTML a través de la siguiente etiqueta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link</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rel</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"stylesheet"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href</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"archivo.css"</a:t>
            </a:r>
            <a:r>
              <a:rPr lang="es" sz="1050">
                <a:solidFill>
                  <a:srgbClr val="808080"/>
                </a:solidFill>
                <a:highlight>
                  <a:srgbClr val="1E1E1E"/>
                </a:highlight>
                <a:latin typeface="Courier New"/>
                <a:ea typeface="Courier New"/>
                <a:cs typeface="Courier New"/>
                <a:sym typeface="Courier New"/>
              </a:rPr>
              <a:t>&gt;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Sintaxis de CSS</a:t>
            </a:r>
            <a:endParaRPr/>
          </a:p>
        </p:txBody>
      </p:sp>
      <p:sp>
        <p:nvSpPr>
          <p:cNvPr id="838" name="Google Shape;838;p13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050">
                <a:solidFill>
                  <a:srgbClr val="D7BA7D"/>
                </a:solidFill>
                <a:highlight>
                  <a:srgbClr val="1E1E1E"/>
                </a:highlight>
                <a:latin typeface="Courier New"/>
                <a:ea typeface="Courier New"/>
                <a:cs typeface="Courier New"/>
                <a:sym typeface="Courier New"/>
              </a:rPr>
              <a:t>p</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color</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red</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457200" lvl="0" indent="0" algn="l" rtl="0">
              <a:lnSpc>
                <a:spcPct val="135714"/>
              </a:lnSpc>
              <a:spcBef>
                <a:spcPts val="0"/>
              </a:spcBef>
              <a:spcAft>
                <a:spcPts val="0"/>
              </a:spcAft>
              <a:buNone/>
            </a:pPr>
            <a:endParaRPr sz="1050">
              <a:solidFill>
                <a:srgbClr val="D7BA7D"/>
              </a:solidFill>
              <a:highlight>
                <a:srgbClr val="1E1E1E"/>
              </a:highlight>
              <a:latin typeface="Courier New"/>
              <a:ea typeface="Courier New"/>
              <a:cs typeface="Courier New"/>
              <a:sym typeface="Courier New"/>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 este es el primer elemento en el ejemplo. Y este es un selector. Es decir, estamos nombrando al elemento al cual le queremos agregar estilos.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 luego de colocar un selector tenemos que colocar la apertura y cierre de llaves para dentro de estas indicar los estilos que queremos darle al selector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color: red, color es una propiedad, esta modifica el color del texto. Una vez colocada una propiedad debemos colocar dos puntos, para luego indicar un valor. En este caso es rojo (red). Es importante destacar que una vez terminemos de colocar un valor, se debe terminar con punto y coma.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Selectores de CSS</a:t>
            </a:r>
            <a:endParaRPr/>
          </a:p>
        </p:txBody>
      </p:sp>
      <p:sp>
        <p:nvSpPr>
          <p:cNvPr id="844" name="Google Shape;844;p13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Etiquetas HTML: son las etiquetas disponibles en HTML, para seleccionarlas solo tenemos que nombrarlas como en el ejemplo anteriormente mostrado.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Selector de ID: El ID es una propiedad que podemos agregar a un elemento HTML, para hacerlo único y poder seleccionar únicamente a ese elemento. Para seleccionar un ID se debe hacer con un numeral. Ejemplo: #prueba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Selector de clases: la clase es una propiedad que podemos agregar un elemento HTML, para asignarlo a un grupo de elementos. Para seleccionar una clase se debe hacer con un punto. Ejemplo: .prueba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Propiedades básicas</a:t>
            </a:r>
            <a:endParaRPr/>
          </a:p>
        </p:txBody>
      </p:sp>
      <p:sp>
        <p:nvSpPr>
          <p:cNvPr id="850" name="Google Shape;850;p13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Existe una gran variedad de propiedades CSS, algunas son más utilizadas que otras.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Por aquí dejo la lista de todas las propiedades CSS que existen.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https://www.w3schools.com/cssref/default.asp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Propiedades básicas</a:t>
            </a:r>
            <a:endParaRPr/>
          </a:p>
        </p:txBody>
      </p:sp>
      <p:sp>
        <p:nvSpPr>
          <p:cNvPr id="856" name="Google Shape;856;p14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Existe una gran variedad de propiedades CSS, algunas son más utilizadas que otras.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Por aquí dejo la lista de todas las propiedades CSS que existen.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https://www.w3schools.com/cssref/default.asp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Algunas propiedades de CSS</a:t>
            </a:r>
            <a:endParaRPr/>
          </a:p>
        </p:txBody>
      </p:sp>
      <p:sp>
        <p:nvSpPr>
          <p:cNvPr id="862" name="Google Shape;862;p14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 continuación se enlistan los puntos de CSS que veremos en este curso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color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background-color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background-image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width</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height</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align-text</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font-size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font-weight</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font-family</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font-style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border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IP</a:t>
            </a:r>
            <a:endParaRPr/>
          </a:p>
        </p:txBody>
      </p:sp>
      <p:sp>
        <p:nvSpPr>
          <p:cNvPr id="158" name="Google Shape;158;p2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dirección IP es un conjunto de números que identifica, de manera lógica y jerárquica, a una interfaz en la red de un dispositivo que utilice el protocolo o que corresponde al nivel de red del modelo TCP/IP</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Algunas propiedades de CSS</a:t>
            </a:r>
            <a:endParaRPr/>
          </a:p>
        </p:txBody>
      </p:sp>
      <p:sp>
        <p:nvSpPr>
          <p:cNvPr id="868" name="Google Shape;868;p14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display</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flex</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grid</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transformaciones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animaciones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responsive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Responsive</a:t>
            </a:r>
            <a:endParaRPr/>
          </a:p>
        </p:txBody>
      </p:sp>
      <p:sp>
        <p:nvSpPr>
          <p:cNvPr id="874" name="Google Shape;874;p14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término responsive hace alusión a un elemento adaptable</a:t>
            </a:r>
            <a:endParaRPr sz="1600">
              <a:solidFill>
                <a:srgbClr val="202124"/>
              </a:solidFill>
              <a:highlight>
                <a:srgbClr val="FFFFFF"/>
              </a:highlight>
              <a:latin typeface="Arial"/>
              <a:ea typeface="Arial"/>
              <a:cs typeface="Arial"/>
              <a:sym typeface="Arial"/>
            </a:endParaRPr>
          </a:p>
        </p:txBody>
      </p:sp>
      <p:pic>
        <p:nvPicPr>
          <p:cNvPr id="875" name="Google Shape;875;p143"/>
          <p:cNvPicPr preferRelativeResize="0"/>
          <p:nvPr/>
        </p:nvPicPr>
        <p:blipFill>
          <a:blip r:embed="rId3">
            <a:alphaModFix/>
          </a:blip>
          <a:stretch>
            <a:fillRect/>
          </a:stretch>
        </p:blipFill>
        <p:spPr>
          <a:xfrm>
            <a:off x="842950" y="1677913"/>
            <a:ext cx="7458075" cy="3209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Ejercicios extras</a:t>
            </a:r>
            <a:endParaRPr/>
          </a:p>
        </p:txBody>
      </p:sp>
      <p:sp>
        <p:nvSpPr>
          <p:cNvPr id="881" name="Google Shape;881;p14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4 columnas en donde cada una contenga una imagen que ocupe el 100% del ancho de su respectiva columna.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Volver responsive el paso anterior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5 botones en línea que cuando el mouse este encima de alguno, el botón cambie su color de fondo a rojo.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tabla que contenga las columnas nombre, apellido, cédula. y 5 filas con datos falsos.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una clase que haga los textos rojos, y también una clase que haga los textos bold y aplicarlas sobre un H1</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5"/>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a:t>
            </a:r>
            <a:endParaRPr/>
          </a:p>
        </p:txBody>
      </p:sp>
      <p:sp>
        <p:nvSpPr>
          <p:cNvPr id="887" name="Google Shape;887;p14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Lógica de programación</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Algoritmos</a:t>
            </a:r>
            <a:endParaRPr/>
          </a:p>
        </p:txBody>
      </p:sp>
      <p:sp>
        <p:nvSpPr>
          <p:cNvPr id="893" name="Google Shape;893;p14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Conjunto ordenado de operaciones sistemáticas que permite hacer un cálculo y hallar la solución de un tipo de problemas.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Algoritmos</a:t>
            </a:r>
            <a:endParaRPr/>
          </a:p>
        </p:txBody>
      </p:sp>
      <p:pic>
        <p:nvPicPr>
          <p:cNvPr id="899" name="Google Shape;899;p147"/>
          <p:cNvPicPr preferRelativeResize="0"/>
          <p:nvPr/>
        </p:nvPicPr>
        <p:blipFill>
          <a:blip r:embed="rId3">
            <a:alphaModFix/>
          </a:blip>
          <a:stretch>
            <a:fillRect/>
          </a:stretch>
        </p:blipFill>
        <p:spPr>
          <a:xfrm>
            <a:off x="3153312" y="1017800"/>
            <a:ext cx="2837376" cy="38706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Diagrama de flujo de datos (DFD)</a:t>
            </a:r>
            <a:endParaRPr/>
          </a:p>
        </p:txBody>
      </p:sp>
      <p:sp>
        <p:nvSpPr>
          <p:cNvPr id="905" name="Google Shape;905;p14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diagrama de flujo de datos o DFD es una representación gráfica del flujo de datos a través de un sistema de información. Un diagrama de flujo de datos también se puede utilizar para la visualización de procesamiento de datos.</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Descarga: https://dfd.waxoo.com/descargar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Lenguajes de programación</a:t>
            </a:r>
            <a:endParaRPr/>
          </a:p>
        </p:txBody>
      </p:sp>
      <p:sp>
        <p:nvSpPr>
          <p:cNvPr id="911" name="Google Shape;911;p14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un lenguaje formal que, mediante una serie de instrucciones, le permite a un programador escribir un conjunto de órdenes, acciones consecutivas, datos y algoritmos para, de esa forma, crear programas que controlen el comportamiento físico y lógico de una máquina.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https://www.enter.co/wp-content/uploads/2021/11/slashdata-programming-language-community-size-q32021.jpg</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Pensamiento abstracto</a:t>
            </a:r>
            <a:endParaRPr/>
          </a:p>
        </p:txBody>
      </p:sp>
      <p:sp>
        <p:nvSpPr>
          <p:cNvPr id="917" name="Google Shape;917;p15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pensamiento abstracto o pensamiento formal consiste en la capacidad para pensar de forma independiente a la realidad que se nos muestra de forma concreta. Permite al ser humano pensar en diferentes escenarios y posibilidades entre los que, por supuesto, se encuentra la realidad concreta.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Ej: Al ver un gato negro podríamos ponernos a pensar sobre los distintos tipos de gatos que hay, sobre felinos en general, o sobre por qué la gente es supersticiosa.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https://www.lifeder.com/pensamiento-abstracto/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Proceso de realización de un software</a:t>
            </a:r>
            <a:endParaRPr/>
          </a:p>
        </p:txBody>
      </p:sp>
      <p:pic>
        <p:nvPicPr>
          <p:cNvPr id="923" name="Google Shape;923;p151"/>
          <p:cNvPicPr preferRelativeResize="0"/>
          <p:nvPr/>
        </p:nvPicPr>
        <p:blipFill>
          <a:blip r:embed="rId3">
            <a:alphaModFix/>
          </a:blip>
          <a:stretch>
            <a:fillRect/>
          </a:stretch>
        </p:blipFill>
        <p:spPr>
          <a:xfrm>
            <a:off x="2044875" y="1017800"/>
            <a:ext cx="5054250" cy="388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Puerto</a:t>
            </a:r>
            <a:endParaRPr/>
          </a:p>
        </p:txBody>
      </p:sp>
      <p:sp>
        <p:nvSpPr>
          <p:cNvPr id="164" name="Google Shape;164;p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600">
                <a:solidFill>
                  <a:srgbClr val="202124"/>
                </a:solidFill>
                <a:highlight>
                  <a:srgbClr val="FFFFFF"/>
                </a:highlight>
                <a:latin typeface="Arial"/>
                <a:ea typeface="Arial"/>
                <a:cs typeface="Arial"/>
                <a:sym typeface="Arial"/>
              </a:rPr>
              <a:t>Un puerto es una interfaz o conector ya sea interno o externo que se utiliza para comunicar diferentes tipos de elementos de hardware o elementos de software que nos permitan enviar y recibir datos de un equipo a otro.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Proceso de realización de un software</a:t>
            </a:r>
            <a:endParaRPr/>
          </a:p>
        </p:txBody>
      </p:sp>
      <p:pic>
        <p:nvPicPr>
          <p:cNvPr id="929" name="Google Shape;929;p152"/>
          <p:cNvPicPr preferRelativeResize="0"/>
          <p:nvPr/>
        </p:nvPicPr>
        <p:blipFill>
          <a:blip r:embed="rId3">
            <a:alphaModFix/>
          </a:blip>
          <a:stretch>
            <a:fillRect/>
          </a:stretch>
        </p:blipFill>
        <p:spPr>
          <a:xfrm>
            <a:off x="2476500" y="1472750"/>
            <a:ext cx="4191000" cy="25241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3"/>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XI</a:t>
            </a:r>
            <a:endParaRPr/>
          </a:p>
        </p:txBody>
      </p:sp>
      <p:sp>
        <p:nvSpPr>
          <p:cNvPr id="935" name="Google Shape;935;p15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Pre-Procesadores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Pre-procesadores</a:t>
            </a:r>
            <a:endParaRPr/>
          </a:p>
        </p:txBody>
      </p:sp>
      <p:sp>
        <p:nvSpPr>
          <p:cNvPr id="941" name="Google Shape;941;p15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s" sz="1600">
                <a:solidFill>
                  <a:srgbClr val="202124"/>
                </a:solidFill>
                <a:highlight>
                  <a:srgbClr val="FFFFFF"/>
                </a:highlight>
                <a:latin typeface="Arial"/>
                <a:ea typeface="Arial"/>
                <a:cs typeface="Arial"/>
                <a:sym typeface="Arial"/>
              </a:rPr>
              <a:t>Un preprocesador es un programa separado que es invocado por el compilador antes de que comience la traducción real. Un preprocesador de este tipo puede eliminar los comentarios, incluir otros archivos y ejecutar sustituciones de macros.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SASS</a:t>
            </a:r>
            <a:endParaRPr/>
          </a:p>
        </p:txBody>
      </p:sp>
      <p:sp>
        <p:nvSpPr>
          <p:cNvPr id="947" name="Google Shape;947;p15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Sass (Syntactically Awesome StyleSheets) es un pre-procesador CSS.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preprocesador CSS es una herramienta que nos permite generar, de manera automática, hojas de estilo, añadiendoles características que no tiene CSS, y que son propias de los lenguajes de programación, como pueden ser variables, funciones, selectores anidados, herencia, etcétera.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archivos tienen terminación .scss o .sass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Ventajas de SASS</a:t>
            </a:r>
            <a:endParaRPr/>
          </a:p>
        </p:txBody>
      </p:sp>
      <p:sp>
        <p:nvSpPr>
          <p:cNvPr id="953" name="Google Shape;953;p15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Reduce el tiempo para crear y mantener el CSS.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Permite tener una organización modular de los estilos, lo cual es vital para proyectos grandes.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Proporciona estructuras avanzadas propias de los lenguajes de programación, como variables, listas, funciones y estructuras de control.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Permite generar distintos tipos de salida, comprimida, normal o minimizada, trabajando tanto en desarrollo como en producción, además se hace una forma muy fácil.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Permite vigilar los ficheros, de tal manera que, si ha habido un cambio en la hoja de estilos, se regenera automáticamente (modo watch).</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Existen muchas herramientas asociadas, muchas librerías hechas con Sass y una comunidad muy importante de usuarios.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Documentación de SASS</a:t>
            </a:r>
            <a:endParaRPr/>
          </a:p>
        </p:txBody>
      </p:sp>
      <p:sp>
        <p:nvSpPr>
          <p:cNvPr id="959" name="Google Shape;959;p15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Documentación oficial: https://sass-lang.com/documentation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Qué son las librerías</a:t>
            </a:r>
            <a:endParaRPr/>
          </a:p>
        </p:txBody>
      </p:sp>
      <p:sp>
        <p:nvSpPr>
          <p:cNvPr id="965" name="Google Shape;965;p15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librería es uno o varios archivos escritos en un lenguaje de programación determinado, que proporcionan diversas funcionalidades.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Cumplen con un solo objetivo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Qué son los frameworks</a:t>
            </a:r>
            <a:endParaRPr/>
          </a:p>
        </p:txBody>
      </p:sp>
      <p:sp>
        <p:nvSpPr>
          <p:cNvPr id="971" name="Google Shape;971;p15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framework es un esquema o marco de trabajo que ofrece una estructura base para elaborar un proyecto con objetivos específicos, una especie de plantilla que sirve como punto de partida para la organización y desarrollo de software.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Bootstrap</a:t>
            </a:r>
            <a:endParaRPr/>
          </a:p>
        </p:txBody>
      </p:sp>
      <p:sp>
        <p:nvSpPr>
          <p:cNvPr id="977" name="Google Shape;977;p16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Bootstrap es una biblioteca multiplataforma o conjunto de herramientas de código abierto para diseño de sitios y aplicaciones web. Contiene plantillas de diseño con tipografía, formularios, botones, cuadros, menús de navegación y otros elementos de diseño basado en HTML y CSS, así como extensiones de JavaScript adicionales. A diferencia de muchos frameworks web, solo se ocupa del desarrollo front-end.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Bootstrap</a:t>
            </a:r>
            <a:endParaRPr/>
          </a:p>
        </p:txBody>
      </p:sp>
      <p:sp>
        <p:nvSpPr>
          <p:cNvPr id="983" name="Google Shape;983;p16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Documentación oficial:</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https://getbootstrap.com/docs/5.1/getting-started/introduction/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OS (Operative system)</a:t>
            </a:r>
            <a:endParaRPr/>
          </a:p>
        </p:txBody>
      </p:sp>
      <p:sp>
        <p:nvSpPr>
          <p:cNvPr id="170" name="Google Shape;170;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AutoNum type="arabicPeriod"/>
            </a:pPr>
            <a:r>
              <a:rPr lang="es" sz="1600">
                <a:solidFill>
                  <a:srgbClr val="202124"/>
                </a:solidFill>
                <a:highlight>
                  <a:srgbClr val="FFFFFF"/>
                </a:highlight>
                <a:latin typeface="Arial"/>
                <a:ea typeface="Arial"/>
                <a:cs typeface="Arial"/>
                <a:sym typeface="Arial"/>
              </a:rPr>
              <a:t>Conjunto de cosas o elementos que guardan entre sí algún tipo de relación.</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AutoNum type="arabicPeriod"/>
            </a:pPr>
            <a:r>
              <a:rPr lang="es" sz="1600">
                <a:solidFill>
                  <a:srgbClr val="202124"/>
                </a:solidFill>
                <a:highlight>
                  <a:srgbClr val="FFFFFF"/>
                </a:highlight>
                <a:latin typeface="Arial"/>
                <a:ea typeface="Arial"/>
                <a:cs typeface="Arial"/>
                <a:sym typeface="Arial"/>
              </a:rPr>
              <a:t>Conjunto de órdenes y programas que controlan los procesos básicos de una computadora y permiten el funcionamiento de otros programas.</a:t>
            </a:r>
            <a:endParaRPr sz="1600">
              <a:solidFill>
                <a:srgbClr val="202124"/>
              </a:solidFill>
              <a:highlight>
                <a:srgbClr val="FFFFFF"/>
              </a:highlight>
              <a:latin typeface="Arial"/>
              <a:ea typeface="Arial"/>
              <a:cs typeface="Arial"/>
              <a:sym typeface="Arial"/>
            </a:endParaRPr>
          </a:p>
          <a:p>
            <a:pPr marL="0" lvl="0" indent="457200" algn="l" rtl="0">
              <a:spcBef>
                <a:spcPts val="0"/>
              </a:spcBef>
              <a:spcAft>
                <a:spcPts val="0"/>
              </a:spcAft>
              <a:buNone/>
            </a:pPr>
            <a:r>
              <a:rPr lang="es" sz="1600">
                <a:solidFill>
                  <a:srgbClr val="202124"/>
                </a:solidFill>
                <a:highlight>
                  <a:srgbClr val="FFFFFF"/>
                </a:highlight>
                <a:latin typeface="Arial"/>
                <a:ea typeface="Arial"/>
                <a:cs typeface="Arial"/>
                <a:sym typeface="Arial"/>
              </a:rPr>
              <a:t>"el sistema operativo de la computadora es MS-DOS"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Tailwind</a:t>
            </a:r>
            <a:endParaRPr/>
          </a:p>
        </p:txBody>
      </p:sp>
      <p:sp>
        <p:nvSpPr>
          <p:cNvPr id="989" name="Google Shape;989;p16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Tailwind CSS es un framework CSS que permite un desarrollo ágil, basado en clases de utilidad que se pueden aplicar con facilidad en el código HTML y unos flujos de desarrollo que permiten optimizar mucho el peso del código CSS.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Tailwind</a:t>
            </a:r>
            <a:endParaRPr/>
          </a:p>
        </p:txBody>
      </p:sp>
      <p:sp>
        <p:nvSpPr>
          <p:cNvPr id="995" name="Google Shape;995;p16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Documentación oficial:</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https://tailwindcss.com/docs/installation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6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Ejercicios extras</a:t>
            </a:r>
            <a:endParaRPr/>
          </a:p>
        </p:txBody>
      </p:sp>
      <p:sp>
        <p:nvSpPr>
          <p:cNvPr id="1001" name="Google Shape;1001;p16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imagen la cual encima de esta haya un div con una capa de color rojiza y algo transparente. Y por encima de la imagen y el div un texto que diga “Hola”.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pequeño blog con una imagen de portada y un lorem ipsum de contenido.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página con un video de Youtube en el medio de la página.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página con modo nocturno o claro.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formulario estilizado con los campos de nombre, apellido, teléfono, cumpleaños y un botón de enviar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65"/>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XII</a:t>
            </a:r>
            <a:endParaRPr/>
          </a:p>
        </p:txBody>
      </p:sp>
      <p:sp>
        <p:nvSpPr>
          <p:cNvPr id="1007" name="Google Shape;1007;p16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JavaScript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¿Qué es Javascript?</a:t>
            </a:r>
            <a:endParaRPr/>
          </a:p>
        </p:txBody>
      </p:sp>
      <p:sp>
        <p:nvSpPr>
          <p:cNvPr id="1013" name="Google Shape;1013;p16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JavaScript (abreviado comúnmente JS) es un lenguaje de programación interpretado, dialecto del estándar ECMAScript. Se define como orientado a objetos, basado en prototipos, imperativo, débilmente tipado y dinámico.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JavaScript en palabras sencillas</a:t>
            </a:r>
            <a:endParaRPr/>
          </a:p>
        </p:txBody>
      </p:sp>
      <p:sp>
        <p:nvSpPr>
          <p:cNvPr id="1019" name="Google Shape;1019;p16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JavaScript es un lenguaje de programación para el FrontEnd, los navegadores entienden JavaScript cómo entienden en CSS y HTML, pero este sirve para brindar una interacción más profunda con los elementos HTML.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6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Guia de JS</a:t>
            </a:r>
            <a:endParaRPr/>
          </a:p>
        </p:txBody>
      </p:sp>
      <p:sp>
        <p:nvSpPr>
          <p:cNvPr id="1025" name="Google Shape;1025;p16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https://www.w3schools.com/js/default.asp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¿Cómo escribir JS?</a:t>
            </a:r>
            <a:endParaRPr/>
          </a:p>
        </p:txBody>
      </p:sp>
      <p:sp>
        <p:nvSpPr>
          <p:cNvPr id="1031" name="Google Shape;1031;p16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Este se puede implementar de tres maneras.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primera es a través de la etiqueta &lt;script&gt;&lt;/script&gt; dentro de ella podemos escribir javascript. Intenta escribiendo dentro lo siguiente:</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9CDCFE"/>
                </a:solidFill>
                <a:highlight>
                  <a:srgbClr val="1E1E1E"/>
                </a:highlight>
                <a:latin typeface="Courier New"/>
                <a:ea typeface="Courier New"/>
                <a:cs typeface="Courier New"/>
                <a:sym typeface="Courier New"/>
              </a:rPr>
              <a:t>console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log</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'prueba'</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32" name="Google Shape;1032;p169"/>
          <p:cNvPicPr preferRelativeResize="0"/>
          <p:nvPr/>
        </p:nvPicPr>
        <p:blipFill>
          <a:blip r:embed="rId3">
            <a:alphaModFix/>
          </a:blip>
          <a:stretch>
            <a:fillRect/>
          </a:stretch>
        </p:blipFill>
        <p:spPr>
          <a:xfrm>
            <a:off x="2352675" y="2932850"/>
            <a:ext cx="4438650" cy="1143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¿Cómo escribir JS?</a:t>
            </a:r>
            <a:endParaRPr/>
          </a:p>
        </p:txBody>
      </p:sp>
      <p:sp>
        <p:nvSpPr>
          <p:cNvPr id="1038" name="Google Shape;1038;p17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Otra forma de escribir javascript es a través de propiedades en las etiquetas de HTML, sin embargo. Estas serán explicadas más a profundidad más adelante.</a:t>
            </a: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39" name="Google Shape;1039;p170"/>
          <p:cNvPicPr preferRelativeResize="0"/>
          <p:nvPr/>
        </p:nvPicPr>
        <p:blipFill>
          <a:blip r:embed="rId3">
            <a:alphaModFix/>
          </a:blip>
          <a:stretch>
            <a:fillRect/>
          </a:stretch>
        </p:blipFill>
        <p:spPr>
          <a:xfrm>
            <a:off x="311700" y="2731675"/>
            <a:ext cx="8520600" cy="9923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¿Cómo escribir JS?</a:t>
            </a:r>
            <a:endParaRPr/>
          </a:p>
        </p:txBody>
      </p:sp>
      <p:sp>
        <p:nvSpPr>
          <p:cNvPr id="1045" name="Google Shape;1045;p17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La última forma es escribir javascript dentro de un archivo con extensión .js, ejemplo: prueba.js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Una vez creamos el archivo tenemos que llamarlo en nuestro archivo HTML con la siguiente etiqueta: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script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src</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"prueba.js"</a:t>
            </a:r>
            <a:r>
              <a:rPr lang="es" sz="1050">
                <a:solidFill>
                  <a:srgbClr val="808080"/>
                </a:solidFill>
                <a:highlight>
                  <a:srgbClr val="1E1E1E"/>
                </a:highlight>
                <a:latin typeface="Courier New"/>
                <a:ea typeface="Courier New"/>
                <a:cs typeface="Courier New"/>
                <a:sym typeface="Courier New"/>
              </a:rPr>
              <a:t>&gt;&lt;/</a:t>
            </a:r>
            <a:r>
              <a:rPr lang="es" sz="1050">
                <a:solidFill>
                  <a:srgbClr val="569CD6"/>
                </a:solidFill>
                <a:highlight>
                  <a:srgbClr val="1E1E1E"/>
                </a:highlight>
                <a:latin typeface="Courier New"/>
                <a:ea typeface="Courier New"/>
                <a:cs typeface="Courier New"/>
                <a:sym typeface="Courier New"/>
              </a:rPr>
              <a:t>script</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WWW</a:t>
            </a:r>
            <a:endParaRPr/>
          </a:p>
        </p:txBody>
      </p:sp>
      <p:sp>
        <p:nvSpPr>
          <p:cNvPr id="176" name="Google Shape;176;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Sigla de la expresión inglesa World Wide Web, 'red informática mundial', sistema lógico de acceso y búsqueda de la información disponible en Internet, cuyas unidades informativas son las páginas web.</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Variables</a:t>
            </a:r>
            <a:endParaRPr/>
          </a:p>
        </p:txBody>
      </p:sp>
      <p:sp>
        <p:nvSpPr>
          <p:cNvPr id="1051" name="Google Shape;1051;p17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Una variable no es más que un dato guardado en un espacio de la memoría RAM. Este dato puede ser un mensaje, un número, un proceso, una función o literalmente cualquier cosa.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En javascript existen tres tipos de variables: variables locales, globales y constantes.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52" name="Google Shape;1052;p172"/>
          <p:cNvPicPr preferRelativeResize="0"/>
          <p:nvPr/>
        </p:nvPicPr>
        <p:blipFill>
          <a:blip r:embed="rId3">
            <a:alphaModFix/>
          </a:blip>
          <a:stretch>
            <a:fillRect/>
          </a:stretch>
        </p:blipFill>
        <p:spPr>
          <a:xfrm>
            <a:off x="2347913" y="3323925"/>
            <a:ext cx="4448175" cy="11239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Variables globales</a:t>
            </a:r>
            <a:endParaRPr/>
          </a:p>
        </p:txBody>
      </p:sp>
      <p:sp>
        <p:nvSpPr>
          <p:cNvPr id="1058" name="Google Shape;1058;p17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Las variables globales se pueden utilizar en todo el archivo y su valor siempre queda guardado en memoria ram mientras el programa se esté ejecutando.</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Para declarar una variable global solo tienes que utilizar la palabra “var” luego darle un nombre a la variable como en el ejemplo: “variableGlobal” y luego asignarle (con el signo de igualdad ) un valor.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59" name="Google Shape;1059;p173"/>
          <p:cNvPicPr preferRelativeResize="0"/>
          <p:nvPr/>
        </p:nvPicPr>
        <p:blipFill rotWithShape="1">
          <a:blip r:embed="rId3">
            <a:alphaModFix/>
          </a:blip>
          <a:srcRect b="66344"/>
          <a:stretch/>
        </p:blipFill>
        <p:spPr>
          <a:xfrm>
            <a:off x="2347925" y="3323925"/>
            <a:ext cx="4448175" cy="3782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Variables locales</a:t>
            </a:r>
            <a:endParaRPr/>
          </a:p>
        </p:txBody>
      </p:sp>
      <p:sp>
        <p:nvSpPr>
          <p:cNvPr id="1065" name="Google Shape;1065;p17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Las variables locales solo se pueden utilizar al nivel de sección de código donde se haya definido. Y una vez que las variables terminan su propósito, esta es borrada de la memoria RAM aligerando los recursos consumidos por el programa.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Para declarar una variable local hay que utilizar la palabra “let”, seguido del nombre de la variable y le asignamos un valor.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66" name="Google Shape;1066;p174"/>
          <p:cNvPicPr preferRelativeResize="0"/>
          <p:nvPr/>
        </p:nvPicPr>
        <p:blipFill rotWithShape="1">
          <a:blip r:embed="rId3">
            <a:alphaModFix/>
          </a:blip>
          <a:srcRect l="800" t="33174" r="-800" b="33170"/>
          <a:stretch/>
        </p:blipFill>
        <p:spPr>
          <a:xfrm>
            <a:off x="2347925" y="3323925"/>
            <a:ext cx="4448175" cy="3782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Constantes</a:t>
            </a:r>
            <a:endParaRPr/>
          </a:p>
        </p:txBody>
      </p:sp>
      <p:sp>
        <p:nvSpPr>
          <p:cNvPr id="1072" name="Google Shape;1072;p17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Las constantes funcionan de la misma forma que una variable local, pero con la particularidad de que una vez le asignamos un valor, este no puede ser modificado.</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Un valor constante en la vida real podría ser el número PI</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073" name="Google Shape;1073;p175"/>
          <p:cNvPicPr preferRelativeResize="0"/>
          <p:nvPr/>
        </p:nvPicPr>
        <p:blipFill rotWithShape="1">
          <a:blip r:embed="rId3">
            <a:alphaModFix/>
          </a:blip>
          <a:srcRect l="640" t="66344" r="-639"/>
          <a:stretch/>
        </p:blipFill>
        <p:spPr>
          <a:xfrm>
            <a:off x="2347925" y="3323925"/>
            <a:ext cx="4448175" cy="3782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Imprimir un mensaje en consola</a:t>
            </a:r>
            <a:endParaRPr/>
          </a:p>
        </p:txBody>
      </p:sp>
      <p:sp>
        <p:nvSpPr>
          <p:cNvPr id="1079" name="Google Shape;1079;p17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Puedes imprimir un mensaje, una variable o varias variables a utilizando console.log()</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A continuación un ejemplo:</a:t>
            </a:r>
            <a:endParaRPr sz="1600">
              <a:solidFill>
                <a:srgbClr val="202124"/>
              </a:solidFill>
              <a:highlight>
                <a:srgbClr val="FFFFFF"/>
              </a:highlight>
              <a:latin typeface="Arial"/>
              <a:ea typeface="Arial"/>
              <a:cs typeface="Arial"/>
              <a:sym typeface="Arial"/>
            </a:endParaRPr>
          </a:p>
        </p:txBody>
      </p:sp>
      <p:pic>
        <p:nvPicPr>
          <p:cNvPr id="1080" name="Google Shape;1080;p176"/>
          <p:cNvPicPr preferRelativeResize="0"/>
          <p:nvPr/>
        </p:nvPicPr>
        <p:blipFill>
          <a:blip r:embed="rId3">
            <a:alphaModFix/>
          </a:blip>
          <a:stretch>
            <a:fillRect/>
          </a:stretch>
        </p:blipFill>
        <p:spPr>
          <a:xfrm>
            <a:off x="431725" y="2872525"/>
            <a:ext cx="8280550" cy="3704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7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Tipos de datos</a:t>
            </a:r>
            <a:endParaRPr/>
          </a:p>
        </p:txBody>
      </p:sp>
      <p:sp>
        <p:nvSpPr>
          <p:cNvPr id="1086" name="Google Shape;1086;p17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Puedes imprimir un mensaje, una variable o varias variables a utilizando console.log()</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A continuación un ejemplo: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7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Documentación de javascript</a:t>
            </a:r>
            <a:endParaRPr/>
          </a:p>
        </p:txBody>
      </p:sp>
      <p:sp>
        <p:nvSpPr>
          <p:cNvPr id="1092" name="Google Shape;1092;p17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Javascript tiene un contenido bastante extenso. Utilizar documentación de internet siempre resulta útil para aprender todo lo que ofrece un lenguaje de programación o recordar cosas.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https://www.w3schools.com/js/js_syntax.asp</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7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Ejercicios extras</a:t>
            </a:r>
            <a:endParaRPr/>
          </a:p>
        </p:txBody>
      </p:sp>
      <p:sp>
        <p:nvSpPr>
          <p:cNvPr id="1098" name="Google Shape;1098;p17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35714"/>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Crea un reloj digital que de la hora, minuto y segundo actual de tu pc.</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Crea un juego de tres en raya.</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Crea un personaje (imagen) que se mueva en la dirección que presiones en las teclas direccionales.</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Realiza una función que cada segundo imprima una aleta que diga hola</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Realiza un boton que al presionarlo haga aparecer una ventana en la mitad de la pantalla que diga hola y que tenga un botón para cerrarla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0"/>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XIII</a:t>
            </a:r>
            <a:endParaRPr/>
          </a:p>
        </p:txBody>
      </p:sp>
      <p:sp>
        <p:nvSpPr>
          <p:cNvPr id="1104" name="Google Shape;1104;p180"/>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Servidores locales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Servidores locales</a:t>
            </a:r>
            <a:endParaRPr/>
          </a:p>
        </p:txBody>
      </p:sp>
      <p:sp>
        <p:nvSpPr>
          <p:cNvPr id="1110" name="Google Shape;1110;p1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servidor web local es aquel servidor instalado en un equipo determinado con el fin de trabajar offline y online. Es una alternativa especialmente útil si lo que buscamos es un entorno en el que desarrollar un sitio web o una aplicación y que nos permita realizar todo tipo de pruebas sin correr riesgos.</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Sitio web</a:t>
            </a:r>
            <a:endParaRPr/>
          </a:p>
        </p:txBody>
      </p:sp>
      <p:sp>
        <p:nvSpPr>
          <p:cNvPr id="182" name="Google Shape;182;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sitio web, ​ portal​ o cibersitio es una colección de páginas web relacionadas y comunes a un dominio de internet o subdominio en la World Wide Web dentro de Internet.​​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Algunos servidores locales</a:t>
            </a:r>
            <a:endParaRPr/>
          </a:p>
        </p:txBody>
      </p:sp>
      <p:sp>
        <p:nvSpPr>
          <p:cNvPr id="1116" name="Google Shape;1116;p18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XAMPP:</a:t>
            </a:r>
            <a:br>
              <a:rPr lang="es" sz="1600">
                <a:solidFill>
                  <a:srgbClr val="202124"/>
                </a:solidFill>
                <a:highlight>
                  <a:srgbClr val="FFFFFF"/>
                </a:highlight>
                <a:latin typeface="Arial"/>
                <a:ea typeface="Arial"/>
                <a:cs typeface="Arial"/>
                <a:sym typeface="Arial"/>
              </a:rPr>
            </a:br>
            <a:r>
              <a:rPr lang="es" sz="1600" u="sng">
                <a:solidFill>
                  <a:schemeClr val="hlink"/>
                </a:solidFill>
                <a:highlight>
                  <a:srgbClr val="FFFFFF"/>
                </a:highlight>
                <a:latin typeface="Arial"/>
                <a:ea typeface="Arial"/>
                <a:cs typeface="Arial"/>
                <a:sym typeface="Arial"/>
                <a:hlinkClick r:id="rId3"/>
              </a:rPr>
              <a:t>https://www.apachefriends.org/es/index.html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MAMP:</a:t>
            </a:r>
            <a:br>
              <a:rPr lang="es" sz="1600">
                <a:solidFill>
                  <a:srgbClr val="202124"/>
                </a:solidFill>
                <a:highlight>
                  <a:srgbClr val="FFFFFF"/>
                </a:highlight>
                <a:latin typeface="Arial"/>
                <a:ea typeface="Arial"/>
                <a:cs typeface="Arial"/>
                <a:sym typeface="Arial"/>
              </a:rPr>
            </a:br>
            <a:r>
              <a:rPr lang="es" sz="1600" u="sng">
                <a:solidFill>
                  <a:schemeClr val="hlink"/>
                </a:solidFill>
                <a:highlight>
                  <a:srgbClr val="FFFFFF"/>
                </a:highlight>
                <a:latin typeface="Arial"/>
                <a:ea typeface="Arial"/>
                <a:cs typeface="Arial"/>
                <a:sym typeface="Arial"/>
                <a:hlinkClick r:id="rId4"/>
              </a:rPr>
              <a:t>https://www.mamp.info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WampServer:</a:t>
            </a:r>
            <a:endParaRPr sz="1600">
              <a:solidFill>
                <a:srgbClr val="202124"/>
              </a:solidFill>
              <a:highlight>
                <a:srgbClr val="FFFFFF"/>
              </a:highlight>
              <a:latin typeface="Arial"/>
              <a:ea typeface="Arial"/>
              <a:cs typeface="Arial"/>
              <a:sym typeface="Arial"/>
            </a:endParaRPr>
          </a:p>
          <a:p>
            <a:pPr marL="45720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5"/>
              </a:rPr>
              <a:t>https://www.wampserver.com/</a:t>
            </a:r>
            <a:endParaRPr sz="1600">
              <a:solidFill>
                <a:srgbClr val="202124"/>
              </a:solidFill>
              <a:highlight>
                <a:srgbClr val="FFFFFF"/>
              </a:highlight>
              <a:latin typeface="Arial"/>
              <a:ea typeface="Arial"/>
              <a:cs typeface="Arial"/>
              <a:sym typeface="Arial"/>
            </a:endParaRPr>
          </a:p>
          <a:p>
            <a:pPr marL="45720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3"/>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XIV</a:t>
            </a:r>
            <a:endParaRPr/>
          </a:p>
        </p:txBody>
      </p:sp>
      <p:sp>
        <p:nvSpPr>
          <p:cNvPr id="1122" name="Google Shape;1122;p18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WordPress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8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WordPress</a:t>
            </a:r>
            <a:endParaRPr/>
          </a:p>
        </p:txBody>
      </p:sp>
      <p:sp>
        <p:nvSpPr>
          <p:cNvPr id="1128" name="Google Shape;1128;p18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WordPress es un sistema de gestión de contenidos web (CMS o content management system), que en pocas palabras es un sistema para publicar contenido en la web de forma sencilla. Tan común es ya, que es el líder absoluto a nivel mundial para la creación de webs desde hace muchísimos años.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Ventajas de usar WordPress</a:t>
            </a:r>
            <a:endParaRPr/>
          </a:p>
        </p:txBody>
      </p:sp>
      <p:sp>
        <p:nvSpPr>
          <p:cNvPr id="1134" name="Google Shape;1134;p18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Código abierto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Gratuito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Fácil instalación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Sencilla configuración inicial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Fácil instalación de Temas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Facilidad en su administración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Mejora tu Posicionamiento SEO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Migración de hosting fácil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Compatible con HTTPS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8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Desventajas de usar WordPress</a:t>
            </a:r>
            <a:endParaRPr/>
          </a:p>
        </p:txBody>
      </p:sp>
      <p:sp>
        <p:nvSpPr>
          <p:cNvPr id="1140" name="Google Shape;1140;p18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Demasiado consumo de recursos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Baja velocidad</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Es el CMS más atacado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Plugins inestables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Avanza muy rápido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8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Descarga de WordPress</a:t>
            </a:r>
            <a:endParaRPr/>
          </a:p>
        </p:txBody>
      </p:sp>
      <p:sp>
        <p:nvSpPr>
          <p:cNvPr id="1146" name="Google Shape;1146;p18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link: https://ve.wordpress.org/download/</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8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Instalación de WordPress</a:t>
            </a:r>
            <a:endParaRPr/>
          </a:p>
        </p:txBody>
      </p:sp>
      <p:sp>
        <p:nvSpPr>
          <p:cNvPr id="1152" name="Google Shape;1152;p18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1er paso: Instalar xampp</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2do paso: ejecutar los servicios de apache y mysql en XAMPP</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3er paso: crear una base de datos de </a:t>
            </a:r>
            <a:r>
              <a:rPr lang="es" sz="1600" u="sng">
                <a:solidFill>
                  <a:schemeClr val="hlink"/>
                </a:solidFill>
                <a:highlight>
                  <a:srgbClr val="FFFFFF"/>
                </a:highlight>
                <a:latin typeface="Arial"/>
                <a:ea typeface="Arial"/>
                <a:cs typeface="Arial"/>
                <a:sym typeface="Arial"/>
                <a:hlinkClick r:id="rId3"/>
              </a:rPr>
              <a:t>http://localhost/phpmyadmin/</a:t>
            </a:r>
            <a:r>
              <a:rPr lang="es" sz="1600">
                <a:solidFill>
                  <a:srgbClr val="202124"/>
                </a:solidFill>
                <a:highlight>
                  <a:srgbClr val="FFFFFF"/>
                </a:highlight>
                <a:latin typeface="Arial"/>
                <a:ea typeface="Arial"/>
                <a:cs typeface="Arial"/>
                <a:sym typeface="Arial"/>
              </a:rPr>
              <a:t> (Una vez ingreses, le das a new, colocas un nombre y le das a crear)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4to paso: ir a C://xampp/htdocs y borrar todo lo que se encuentre allí (esto solo se realiza la primera vez).</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5to paso: dejar la carpeta de tu proyecto wordpress en la carpeta htdocs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6to paso: entrar en el navegador y colocar “localhost/(nombre de tu carpeta)”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7mo paso: Cuando wordpress te pida los datos de tu base de datos, en el usuario colocar “root” y la contrase;a dejarla vacía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8vo paso: Comenzar con el desarrollo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8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Secciones del panel de administración</a:t>
            </a:r>
            <a:endParaRPr/>
          </a:p>
        </p:txBody>
      </p:sp>
      <p:sp>
        <p:nvSpPr>
          <p:cNvPr id="1158" name="Google Shape;1158;p18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Escritorio: este es básicamente un dashboard con información resumida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Entradas: En esta parte puedes manejar los blogs de tu sitio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Medios: Banco de imágenes/videos del sitio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Páginas: Te permite manejar todas las páginas de tu sitio web</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Comentarios: te permite regular todos los comentarios de tu sitio web</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Apariencia: permite gestionar los temas (visuales) del sitio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Plugins:  permite gestionar las funcionalidades de tu sitio (extensiones)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Usuarios: Permite visualizar y gestionar todos los usuarios de tu sitio web</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Herramientas: herramientas básicas que ofrece wordpress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Ajustes: configuraciones básicas de wordpress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9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Ejercicios extras</a:t>
            </a:r>
            <a:endParaRPr/>
          </a:p>
        </p:txBody>
      </p:sp>
      <p:sp>
        <p:nvSpPr>
          <p:cNvPr id="1164" name="Google Shape;1164;p19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Desarrolla un sitio multi-idioma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Desarrolla un sitio web e-commerce multi-moneda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tema para wordpress (sencillo)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una landing page que tenga una carga totalmente optimizada (Lazy Load, Imágenes optimizadas, cache)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plugin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el SEO de una página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Protege los formularios de una página de contacto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91"/>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XV</a:t>
            </a:r>
            <a:endParaRPr/>
          </a:p>
        </p:txBody>
      </p:sp>
      <p:sp>
        <p:nvSpPr>
          <p:cNvPr id="1170" name="Google Shape;1170;p191"/>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Optimización web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Frontend</a:t>
            </a:r>
            <a:endParaRPr/>
          </a:p>
        </p:txBody>
      </p:sp>
      <p:sp>
        <p:nvSpPr>
          <p:cNvPr id="188" name="Google Shape;188;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desarrollo web Front-end consiste en la conversión de datos en una interfaz gráfica para que el usuario pueda ver e interactuar con la información de forma digital usando HTML, CSS y JavaScript.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9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La optimización web</a:t>
            </a:r>
            <a:endParaRPr/>
          </a:p>
        </p:txBody>
      </p:sp>
      <p:sp>
        <p:nvSpPr>
          <p:cNvPr id="1176" name="Google Shape;1176;p19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optimización web ha ido ganando terreno en los últimos años, tanto es así que se ha creado una disciplina dentro del mundo online llamada WPO, ‘Web Performance Optimization‘. Esta disciplina consiste en hacer llegar las webs al usuario en el menor tiempo posible, dentro de un margen razonable.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optimización web comprende todas aquellas técnicas y tecnologías que se pueden emplear en cada una de las partes que intervienen en la web, con el objetivo de optimizar dichos procesos y obtener la mejor velocidad posible de carga.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Imágenes</a:t>
            </a:r>
            <a:endParaRPr/>
          </a:p>
        </p:txBody>
      </p:sp>
      <p:sp>
        <p:nvSpPr>
          <p:cNvPr id="1182" name="Google Shape;1182;p19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dirty="0">
                <a:solidFill>
                  <a:srgbClr val="202124"/>
                </a:solidFill>
                <a:highlight>
                  <a:srgbClr val="FFFFFF"/>
                </a:highlight>
                <a:latin typeface="Arial"/>
                <a:ea typeface="Arial"/>
                <a:cs typeface="Arial"/>
                <a:sym typeface="Arial"/>
              </a:rPr>
              <a:t>JPG, PNG, GIF:</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dirty="0">
                <a:solidFill>
                  <a:schemeClr val="hlink"/>
                </a:solidFill>
                <a:highlight>
                  <a:srgbClr val="FFFFFF"/>
                </a:highlight>
                <a:latin typeface="Arial"/>
                <a:ea typeface="Arial"/>
                <a:cs typeface="Arial"/>
                <a:sym typeface="Arial"/>
                <a:hlinkClick r:id="rId3"/>
              </a:rPr>
              <a:t>https://blogthinkbig.com/diferencia-entre-png-jpg-y-gif</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dirty="0">
                <a:solidFill>
                  <a:srgbClr val="202124"/>
                </a:solidFill>
                <a:highlight>
                  <a:srgbClr val="FFFFFF"/>
                </a:highlight>
                <a:latin typeface="Arial"/>
                <a:ea typeface="Arial"/>
                <a:cs typeface="Arial"/>
                <a:sym typeface="Arial"/>
              </a:rPr>
              <a:t>WEBP:</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dirty="0">
                <a:solidFill>
                  <a:schemeClr val="hlink"/>
                </a:solidFill>
                <a:highlight>
                  <a:srgbClr val="FFFFFF"/>
                </a:highlight>
                <a:latin typeface="Arial"/>
                <a:ea typeface="Arial"/>
                <a:cs typeface="Arial"/>
                <a:sym typeface="Arial"/>
                <a:hlinkClick r:id="rId4"/>
              </a:rPr>
              <a:t>https://www.adslzone.net/reportajes/foto-video/webp-formato-ventajas/</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dirty="0">
                <a:solidFill>
                  <a:srgbClr val="202124"/>
                </a:solidFill>
                <a:highlight>
                  <a:srgbClr val="FFFFFF"/>
                </a:highlight>
                <a:latin typeface="Arial"/>
                <a:ea typeface="Arial"/>
                <a:cs typeface="Arial"/>
                <a:sym typeface="Arial"/>
              </a:rPr>
              <a:t>SVG:</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dirty="0">
                <a:solidFill>
                  <a:schemeClr val="hlink"/>
                </a:solidFill>
                <a:highlight>
                  <a:srgbClr val="FFFFFF"/>
                </a:highlight>
                <a:latin typeface="Arial"/>
                <a:ea typeface="Arial"/>
                <a:cs typeface="Arial"/>
                <a:sym typeface="Arial"/>
                <a:hlinkClick r:id="rId5"/>
              </a:rPr>
              <a:t>https://es.wikipedia.org/wiki/Gráficos_vectoriales_escalables</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dirty="0">
                <a:solidFill>
                  <a:srgbClr val="202124"/>
                </a:solidFill>
                <a:highlight>
                  <a:srgbClr val="FFFFFF"/>
                </a:highlight>
                <a:latin typeface="Arial"/>
                <a:ea typeface="Arial"/>
                <a:cs typeface="Arial"/>
                <a:sym typeface="Arial"/>
              </a:rPr>
              <a:t>Optimización de imágenes:</a:t>
            </a:r>
            <a:endParaRPr sz="1600" dirty="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dirty="0">
                <a:solidFill>
                  <a:schemeClr val="hlink"/>
                </a:solidFill>
                <a:highlight>
                  <a:srgbClr val="FFFFFF"/>
                </a:highlight>
                <a:latin typeface="Arial"/>
                <a:ea typeface="Arial"/>
                <a:cs typeface="Arial"/>
                <a:sym typeface="Arial"/>
                <a:hlinkClick r:id="rId6"/>
              </a:rPr>
              <a:t>https://kinsta.com/es/blog/optimizar-imagenes-para-la-web/</a:t>
            </a:r>
            <a:endParaRPr sz="1600" dirty="0">
              <a:solidFill>
                <a:srgbClr val="202124"/>
              </a:solidFill>
              <a:highlight>
                <a:srgbClr val="FFFFFF"/>
              </a:highlight>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9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Imágenes</a:t>
            </a:r>
            <a:endParaRPr/>
          </a:p>
        </p:txBody>
      </p:sp>
      <p:sp>
        <p:nvSpPr>
          <p:cNvPr id="1188" name="Google Shape;1188;p19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Herramienta para comprimir: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https://tinypng.com</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9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Minificar archivos</a:t>
            </a:r>
            <a:endParaRPr/>
          </a:p>
        </p:txBody>
      </p:sp>
      <p:sp>
        <p:nvSpPr>
          <p:cNvPr id="1194" name="Google Shape;1194;p19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Ciencias de la Computación, la minificación es el proceso de eliminar elementos innecesarios y reescribir el código para reducir el tamaño del archivo. Se hace comúnmente para página web recursos, como HTML, CSS y JavaScript archivos La reducción del tamaño de los recursos web permite que los archivos se transfieran más rápidamente, haciendo que las páginas web se carguen más rápido.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Herramienta para minificar: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https://carontestudio.com/blog/minificar-css-js-html-acelera-tu-pagina-web/</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9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CDN</a:t>
            </a:r>
            <a:endParaRPr/>
          </a:p>
        </p:txBody>
      </p:sp>
      <p:sp>
        <p:nvSpPr>
          <p:cNvPr id="1200" name="Google Shape;1200;p19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red de distribución de contenido (CDN) es un grupo de servidores repartidos en distintas zonas geográficas que aceleran la entrega del contenido web al acercarlo a los usuarios. Los centros de datos de todo el mundo utilizan el almacenamiento en caché, un proceso que almacena temporalmente copias de archivos, de modo que pueda acceder al contenido de Internet con un dispositivo o navegador web de forma más rápida a través de un servidor cercano. Las CDN almacenan en caché contenido, como sitios web, imágenes y vídeos, en servidores proxy cerca de su ubicación física. Esto le permite ver una película, descargar software, revisar el saldo de su cuenta bancaria, publicar en redes sociales o comprar artículos sin tener que esperar a que se cargue el contenido.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9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Algunos CDN</a:t>
            </a:r>
            <a:endParaRPr/>
          </a:p>
        </p:txBody>
      </p:sp>
      <p:sp>
        <p:nvSpPr>
          <p:cNvPr id="1206" name="Google Shape;1206;p19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https://www.cloudflare.com/es-es/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4"/>
              </a:rPr>
              <a:t>https://es.imgbb.com</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9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Cache</a:t>
            </a:r>
            <a:endParaRPr/>
          </a:p>
        </p:txBody>
      </p:sp>
      <p:sp>
        <p:nvSpPr>
          <p:cNvPr id="1212" name="Google Shape;1212;p19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informática, una caché, es un componente de hardware o software que guarda datos para que las solicitudes futuras de esos datos se puedan atender con mayor rapidez; los datos almacenados en una caché pueden ser el resultado de un cálculo anterior o el duplicado de datos almacenados en otro lugar, generalmente, da velocidad de acceso más rápido. Se produce un acierto de caché cuando los datos solicitados se pueden encontrar en esta, mientras que un fallo de caché ocurre cuando no están dichos datos. La lectura de la caché es más rápida que volver a calcular un resultado o leer desde un almacén de datos más lento; por lo tanto, cuantas más solicitudes se puedan atender desde la memoria caché, más rápido funcionará el sistema.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https://aws.amazon.com/es/caching/</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9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Optimización de código </a:t>
            </a:r>
            <a:endParaRPr/>
          </a:p>
        </p:txBody>
      </p:sp>
      <p:sp>
        <p:nvSpPr>
          <p:cNvPr id="1218" name="Google Shape;1218;p19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optimización del código ayuda a mejorar muchos elementos que influyen directamente en el rendimiento de un sitio web. Hay factores importantes para hacer que tu página web sea rápida, esté bien estructurada y contenga las etiquetas necesarias para favorecer a potenciar los contenidos y procesos de tu web.</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20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Herramientas para medir el rendimiento</a:t>
            </a:r>
            <a:endParaRPr/>
          </a:p>
        </p:txBody>
      </p:sp>
      <p:sp>
        <p:nvSpPr>
          <p:cNvPr id="1224" name="Google Shape;1224;p200"/>
          <p:cNvSpPr txBox="1">
            <a:spLocks noGrp="1"/>
          </p:cNvSpPr>
          <p:nvPr>
            <p:ph type="body" idx="1"/>
          </p:nvPr>
        </p:nvSpPr>
        <p:spPr>
          <a:xfrm>
            <a:off x="354275" y="12440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https://gtmetrix.com</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4"/>
              </a:rPr>
              <a:t>https://pagespeed.web.dev</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201"/>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XVI</a:t>
            </a:r>
            <a:endParaRPr/>
          </a:p>
        </p:txBody>
      </p:sp>
      <p:sp>
        <p:nvSpPr>
          <p:cNvPr id="1230" name="Google Shape;1230;p201"/>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SEO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Backend</a:t>
            </a:r>
            <a:endParaRPr/>
          </a:p>
        </p:txBody>
      </p:sp>
      <p:sp>
        <p:nvSpPr>
          <p:cNvPr id="194" name="Google Shape;194;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Back-End es la parte o rama del desarrollo web encargada de que toda la lógica de una página funcione. Consiste en el conjunto de acciones que pasan dentro de una web, pero que no podemos ver. Un ejemplo de esto es la comunicación con el servidor.</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0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SEO</a:t>
            </a:r>
            <a:endParaRPr/>
          </a:p>
        </p:txBody>
      </p:sp>
      <p:sp>
        <p:nvSpPr>
          <p:cNvPr id="1236" name="Google Shape;1236;p20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SEO (siglas de Search Engine Optimization, que significa optimización de los motores de búsqueda) son todas las técnicas o acciones destinadas a aumentar el tráfico de una web gracias a mejorar su posicionamiento en los diferentes buscadores.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20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Como crear SEO</a:t>
            </a:r>
            <a:endParaRPr/>
          </a:p>
        </p:txBody>
      </p:sp>
      <p:sp>
        <p:nvSpPr>
          <p:cNvPr id="1242" name="Google Shape;1242;p20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Realmente el SEO no es más que metadatos recolectados por los buscadores, es decir. Simplemente información. El seo se coloca en las etiquetas de HTML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20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Etiquetas importantes en el SEO</a:t>
            </a:r>
            <a:endParaRPr/>
          </a:p>
        </p:txBody>
      </p:sp>
      <p:sp>
        <p:nvSpPr>
          <p:cNvPr id="1248" name="Google Shape;1248;p20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si la etiqueta más relevante para hacer seo podría ser la etiqueta &lt;meta/&gt; que es utilizada para contener metadatos como las descripciones del sitio web o si debe ser indexado o no a los buscadores.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https://www.ionos.es/digitalguide/paginas-web/desarrollo-web/los-meta-tags-mas-importantes-y-su-funcion/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0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HTML semántico</a:t>
            </a:r>
            <a:endParaRPr/>
          </a:p>
        </p:txBody>
      </p:sp>
      <p:sp>
        <p:nvSpPr>
          <p:cNvPr id="1254" name="Google Shape;1254;p20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Sin embargo, los metadatos no es lo único que los buscadores evalúan.  Hay motivos por los cuales nuestro HTML, CSS y JS son publicos. Y es que estos son analizados los buscadores, para obtener mejores resultados en SEO es importante utilizar HTML semántico.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decir, usar las etiquetas de forma correcta, etiquetas como &lt;nav&gt;&lt;/nav&gt; &lt;footer&gt;&lt;/footer&gt; &lt;aside&gt;&lt;/aside&gt; &lt;section&gt;&lt;/section&gt; puede que sean poco utilizadas, pero debemos utilizarla y utilizar cada etiqueta cuando corresponde. existe una etiqueta para cada cosa en HTML, y debemos utilizar adecuadas.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Además es importante acotar que siempre es positivo tener en cuenta las practicas de usabilidad.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0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5.	Marcado de esquemas</a:t>
            </a:r>
            <a:endParaRPr/>
          </a:p>
        </p:txBody>
      </p:sp>
      <p:sp>
        <p:nvSpPr>
          <p:cNvPr id="1260" name="Google Shape;1260;p20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Schema Markup es un vocabulario semántico que se puede agregar al HTML de tu sitio. Ayuda a los principales motores de búsqueda (Google, Yahoo, Bing) a comprender y resaltar la información detallada del contenido de un sitio web. Puede soportar eficazmente el rendimiento de los motores de búsqueda, ya que tiene como objetivo ayudarlos a rastrear e indexar mejor los sitios web.</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https://www.hostinger.es/tutoriales/que-es-schema-markup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4"/>
              </a:rPr>
              <a:t>https://technicalseo.com/tools/schema-markup-generator/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0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6. Ejercicios extras</a:t>
            </a:r>
            <a:endParaRPr/>
          </a:p>
        </p:txBody>
      </p:sp>
      <p:sp>
        <p:nvSpPr>
          <p:cNvPr id="1266" name="Google Shape;1266;p20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una página web con una shema de ¨How 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una página con un schema de review</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 SEO simple para una página web (Titulo, descripción que concuerden con el contenido de la página)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08"/>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XVII</a:t>
            </a:r>
            <a:endParaRPr/>
          </a:p>
        </p:txBody>
      </p:sp>
      <p:sp>
        <p:nvSpPr>
          <p:cNvPr id="1272" name="Google Shape;1272;p208"/>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Seguridad informática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0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1. ¿Qué es la seguridad informática?</a:t>
            </a:r>
            <a:endParaRPr/>
          </a:p>
        </p:txBody>
      </p:sp>
      <p:sp>
        <p:nvSpPr>
          <p:cNvPr id="1278" name="Google Shape;1278;p20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cualquier medida que impida la ejecución de operaciones no autorizadas sobre un sistema o red informática cuyos efectos puedan conllevar daños sobre la información, equipo o software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2. ¿Por qué debemos proteger los sistemas?</a:t>
            </a:r>
            <a:endParaRPr/>
          </a:p>
        </p:txBody>
      </p:sp>
      <p:sp>
        <p:nvSpPr>
          <p:cNvPr id="1284" name="Google Shape;1284;p21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Las razones son simples, las fallas en nuestros sistemas pueden causar: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Caída de servicios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Robo de datos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Modificación malintencionada de información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Estafas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3. ¿Cuáles son los elementos más inseguros?</a:t>
            </a:r>
            <a:endParaRPr/>
          </a:p>
        </p:txBody>
      </p:sp>
      <p:sp>
        <p:nvSpPr>
          <p:cNvPr id="1290" name="Google Shape;1290;p21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una página web o aplicación web los elementos más vulnerables son los siguientes: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Imágenes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Cualquier lugar donde el usuario pueda enviar información a nuestro servidor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Nuestros paneles de administración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Los servidores en sí</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La propia interacción humana</a:t>
            </a:r>
            <a:endParaRPr sz="1600">
              <a:solidFill>
                <a:srgbClr val="202124"/>
              </a:solidFill>
              <a:highlight>
                <a:srgbClr val="FFFFFF"/>
              </a:highlight>
              <a:latin typeface="Arial"/>
              <a:ea typeface="Arial"/>
              <a:cs typeface="Arial"/>
              <a:sym typeface="Arial"/>
            </a:endParaRPr>
          </a:p>
          <a:p>
            <a:pPr marL="45720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Introducción al curso </a:t>
            </a:r>
            <a:endParaRPr/>
          </a:p>
        </p:txBody>
      </p:sp>
      <p:sp>
        <p:nvSpPr>
          <p:cNvPr id="92" name="Google Shape;92;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Te felicito por tomar la decisión de adentrarte al mundo del desarrollo web.</a:t>
            </a:r>
            <a:endParaRPr sz="1600">
              <a:solidFill>
                <a:srgbClr val="202124"/>
              </a:solidFill>
              <a:highlight>
                <a:srgbClr val="FFFFFF"/>
              </a:highlight>
              <a:latin typeface="Arial"/>
              <a:ea typeface="Arial"/>
              <a:cs typeface="Arial"/>
              <a:sym typeface="Arial"/>
            </a:endParaRPr>
          </a:p>
          <a:p>
            <a:pPr marL="0" lvl="0" indent="0" algn="l" rtl="0">
              <a:spcBef>
                <a:spcPts val="1200"/>
              </a:spcBef>
              <a:spcAft>
                <a:spcPts val="0"/>
              </a:spcAft>
              <a:buNone/>
            </a:pPr>
            <a:r>
              <a:rPr lang="es" sz="1600">
                <a:solidFill>
                  <a:srgbClr val="202124"/>
                </a:solidFill>
                <a:highlight>
                  <a:srgbClr val="FFFFFF"/>
                </a:highlight>
                <a:latin typeface="Arial"/>
                <a:ea typeface="Arial"/>
                <a:cs typeface="Arial"/>
                <a:sym typeface="Arial"/>
              </a:rPr>
              <a:t>Es un mundo realmente amplio, en este curso aprenderás desde los conceptos más básicos hasta los más avanzados. Este es un curso distinto, donde aprender es lo más importante. No hay notas, pero sí proyectos. No hay tarea para la casa, pero recuerda que entre más tiempo dediques mejor será tu desenvolvimiento.</a:t>
            </a:r>
            <a:endParaRPr sz="1600">
              <a:solidFill>
                <a:srgbClr val="202124"/>
              </a:solidFill>
              <a:highlight>
                <a:srgbClr val="FFFFFF"/>
              </a:highlight>
              <a:latin typeface="Arial"/>
              <a:ea typeface="Arial"/>
              <a:cs typeface="Arial"/>
              <a:sym typeface="Arial"/>
            </a:endParaRPr>
          </a:p>
          <a:p>
            <a:pPr marL="0" lvl="0" indent="0" algn="l" rtl="0">
              <a:spcBef>
                <a:spcPts val="1200"/>
              </a:spcBef>
              <a:spcAft>
                <a:spcPts val="0"/>
              </a:spcAft>
              <a:buNone/>
            </a:pPr>
            <a:r>
              <a:rPr lang="es" sz="1600">
                <a:solidFill>
                  <a:srgbClr val="202124"/>
                </a:solidFill>
                <a:highlight>
                  <a:srgbClr val="FFFFFF"/>
                </a:highlight>
                <a:latin typeface="Arial"/>
                <a:ea typeface="Arial"/>
                <a:cs typeface="Arial"/>
                <a:sym typeface="Arial"/>
              </a:rPr>
              <a:t>Contarás con toda la ayuda y buena disposición de tu profesor para ayudarte con cualquier duda. </a:t>
            </a:r>
            <a:endParaRPr sz="1600">
              <a:solidFill>
                <a:srgbClr val="202124"/>
              </a:solidFill>
              <a:highlight>
                <a:srgbClr val="FFFFFF"/>
              </a:highlight>
              <a:latin typeface="Arial"/>
              <a:ea typeface="Arial"/>
              <a:cs typeface="Arial"/>
              <a:sym typeface="Arial"/>
            </a:endParaRPr>
          </a:p>
          <a:p>
            <a:pPr marL="0" lvl="0" indent="0" algn="l" rtl="0">
              <a:spcBef>
                <a:spcPts val="1200"/>
              </a:spcBef>
              <a:spcAft>
                <a:spcPts val="1200"/>
              </a:spcAft>
              <a:buNone/>
            </a:pPr>
            <a:r>
              <a:rPr lang="es" sz="1600">
                <a:solidFill>
                  <a:srgbClr val="202124"/>
                </a:solidFill>
                <a:highlight>
                  <a:srgbClr val="FFFFFF"/>
                </a:highlight>
                <a:latin typeface="Arial"/>
                <a:ea typeface="Arial"/>
                <a:cs typeface="Arial"/>
                <a:sym typeface="Arial"/>
              </a:rPr>
              <a:t>También te dejo aquí el primer consejo para este curso: Aprenderás muchas cosas. Está bien no recordarlo todo, pero siempre quedate con el por qué aprendes y para que sirve lo que aprendes.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Fullstack</a:t>
            </a:r>
            <a:endParaRPr/>
          </a:p>
        </p:txBody>
      </p:sp>
      <p:sp>
        <p:nvSpPr>
          <p:cNvPr id="200" name="Google Shape;200;p3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Full Stack es la persona responsable de la creación y el mantenimiento de una aplicación web. Por este motivo, es importante que el Full Stack tenga conocimientos de desarrollo Front-End y Back-End.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21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4. ¿Cómo evitar las fallas de seguridad?</a:t>
            </a:r>
            <a:endParaRPr/>
          </a:p>
        </p:txBody>
      </p:sp>
      <p:sp>
        <p:nvSpPr>
          <p:cNvPr id="1296" name="Google Shape;1296;p21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Ten en cuenta que los ciber delincuentes son como ladrones.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mejor robo es aquel que nadie sabe qué ocurrió.</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Puede llegar a ser difícil detectar las fallas en tus sistemas, pero solo uno es suficiente para hacer mucho daño. Sin embargo, dependiendo del tamaño de tu proyecto trata de tomar en cuenta lo siguiente: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Siempre válida cualquier lugar donde el usuario pueda interactuar con tu backend y cualquier dato.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 Cuidado con el hotlink</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Validación de roles y permisos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21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 4. ¿Cómo evitar las fallas de seguridad?</a:t>
            </a:r>
            <a:endParaRPr/>
          </a:p>
        </p:txBody>
      </p:sp>
      <p:sp>
        <p:nvSpPr>
          <p:cNvPr id="1302" name="Google Shape;1302;p21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Validar rutas de tu proyecto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No acceder a paneles de administración o servidor desde una pc que utilices para entrar en páginas inseguras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Utiliza herramientas de seguridad (Si quieres ser super cuidadoso), antivirus, VPN, Proxy o navegadores como Thor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214"/>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XVIII</a:t>
            </a:r>
            <a:endParaRPr/>
          </a:p>
        </p:txBody>
      </p:sp>
      <p:sp>
        <p:nvSpPr>
          <p:cNvPr id="1308" name="Google Shape;1308;p21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Encontrando trabajo</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21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¿Freelancer, empresa o emprendimiento?</a:t>
            </a:r>
            <a:endParaRPr/>
          </a:p>
        </p:txBody>
      </p:sp>
      <p:sp>
        <p:nvSpPr>
          <p:cNvPr id="1314" name="Google Shape;1314;p21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Con los conocimientos que has obtenido u obtendrás en el curso probablemente te preguntes cómo monetizarlos. Está sección está destinada a entender todas las oportunidades que podrás tener y entender sus ventajas y desventajas de cada forma de monetización desde ser independiente (freelancer) hasta el emprendimiento.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21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Trabajo en empresa</a:t>
            </a:r>
            <a:endParaRPr/>
          </a:p>
        </p:txBody>
      </p:sp>
      <p:sp>
        <p:nvSpPr>
          <p:cNvPr id="1320" name="Google Shape;1320;p21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Desarrollador web es una de las profesiones más pedidas en la actualidad, sin embargo. Todo tiene aspectos positivos y negativos. Cabe destacar que aunque es una profesión muy pedida, también los requisitos pueden llegar a ser algo exigentes a veces pues las empresas siempre buscan lo mejor por precios que pueden ir desde muy barato hasta una muy buena remuneración. Así que no te preocupes si no encuentras trabajo a la primera.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cosa de perseverancia y mostrar cuánto vales.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Nota: Tu trabajo, tu tiempo y tu conocimiento vale. Que las empresas no te escojan a ti, tu escoje a la empresa y no tengas miedo al cambio.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21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Trabajo en startups (empresas pequeñas)</a:t>
            </a:r>
            <a:endParaRPr/>
          </a:p>
        </p:txBody>
      </p:sp>
      <p:sp>
        <p:nvSpPr>
          <p:cNvPr id="1326" name="Google Shape;1326;p21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Startup es una organización humana con gran capacidad de cambio, que desarrolla productos o servicios, de gran innovación, altamente deseados o requeridos por el mercado, donde su diseño y comercialización están orientados completamente al cliente. Esta estructura suele operar con costos mínimos, pero obtiene ganancias que crecen exponencialmente, mantiene una comunicación continua y abierta con los clientes, y se orienta a la masificación de las ventas.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Si escoges bien puedes ganar poco y a la vez mucho.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Como lo puedes suponer, estas empresas pagan poco debido a que son empresas nuevas pero que pueden tener un retorno de inversión agresivo si las cosas se hacen bien.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21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Trabajo en startups (empresas pequeñas)</a:t>
            </a:r>
            <a:endParaRPr/>
          </a:p>
        </p:txBody>
      </p:sp>
      <p:sp>
        <p:nvSpPr>
          <p:cNvPr id="1332" name="Google Shape;1332;p21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Sin embargo, pagar poco no quiere decir que debes regalar tu trabajo. Ganar poco dinero no significa regalar tu trabajo. Usualmente aunque en estas empresas puedes ganar poco monetariamente, son en las que más experiencia y roles puedes ganar.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Sin embargo, sé cuidadoso al elegir si participas en una startup, entiende que no todas triunfan, y que el componente humano lo es todo en una empresa.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21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Empresas grandes</a:t>
            </a:r>
            <a:endParaRPr/>
          </a:p>
        </p:txBody>
      </p:sp>
      <p:sp>
        <p:nvSpPr>
          <p:cNvPr id="1338" name="Google Shape;1338;p21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Empresas totalmente establecidas en su área, con reconocimiento y mejores remuneraciones. Sin embargo, los requisitos pueden llegar a ser altos y muy específicos. Y es que las empresas grandes no buscan gente que sepa mucho de muchas cosas, sino que buscan la especialización, alguien que sepa mucho de algo en especifico. Además, es muy común que los procesos de selección de empresas grandes puedan ser mucho más largos, desde pruebas de selección, entrevistas, además de experiencia comprobable.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Las empresas grandes pueden pagar mejor, pero aprendes menos que en una empresa pequeña, debido a que solo te centraras en una cosa en específico.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22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Cómo encontrar trabajo en una empresa </a:t>
            </a:r>
            <a:endParaRPr/>
          </a:p>
        </p:txBody>
      </p:sp>
      <p:sp>
        <p:nvSpPr>
          <p:cNvPr id="1344" name="Google Shape;1344;p22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Las empresas pueden variar mucho sus formas de captación de personal. Se aconseja investigar las empresas, buscandolas en redes sociales y haciendo networking para saber cual de las siguientes maneras utilizan: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Solo contratar por Networking (Debes ser recomendado para trabajar en la empresa)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 través de reclutadores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Por medio de páginas web dedicadas al reclutamiento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Por redes sociales (Linkedin, ig, twitter)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Contactando directamente a la empresa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22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Trabajo freelance</a:t>
            </a:r>
            <a:endParaRPr/>
          </a:p>
        </p:txBody>
      </p:sp>
      <p:sp>
        <p:nvSpPr>
          <p:cNvPr id="1350" name="Google Shape;1350;p22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Freelance es un anglicismo usado comúnmente para designar un trabajo independiente, autónomo o por cuenta propia.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trabajo de freelancer presenta diversas ventajas y desventajas. Y es que al ser independiente, tú eres quien pone tus propios horarios, tú eres tu propio jefe y obtienes tus propios beneficios. Pero sobre todo, tendrás que estar en la búsqueda constante de trabajo. Sin embargo, los beneficios podrían llegar a ser mucho mayores que trabajando en una empresa.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DevOps</a:t>
            </a:r>
            <a:endParaRPr/>
          </a:p>
        </p:txBody>
      </p:sp>
      <p:sp>
        <p:nvSpPr>
          <p:cNvPr id="206" name="Google Shape;206;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DevOps es un conjunto de prácticas que agrupan el desarrollo de software y las operaciones de TI. Su objetivo es hacer más rápido el ciclo de vida del desarrollo de software y proporcionar una entrega continua de alta calidad.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22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¿Cómo comenzar como freelancer?</a:t>
            </a:r>
            <a:endParaRPr/>
          </a:p>
        </p:txBody>
      </p:sp>
      <p:sp>
        <p:nvSpPr>
          <p:cNvPr id="1356" name="Google Shape;1356;p22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forma más natural para comenzar como freelancer es a través de familiares, amigos o conocidos que requieren de nuestros servicios.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Sin embargo, una vez queremos profundizar y vivir de trabajos freelancer tenemos que expandir nuestro alcance utilizando todo medio posible para atrapar trabajos.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 continuación dejo algunas páginas web para freelancer y la realidad de utilizarlas.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22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Páginas web para freelancers</a:t>
            </a:r>
            <a:endParaRPr/>
          </a:p>
        </p:txBody>
      </p:sp>
      <p:sp>
        <p:nvSpPr>
          <p:cNvPr id="1362" name="Google Shape;1362;p22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Existen multiples páginas web para obtener trabajo, sin embargo para su utilización hay que tener ciertos puntos claros: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Estas páginas retendrán el dinero que cobres por cada trabajo y solo lo liberaran pasado un tiempo, si el cliente confirma el trabajo hecho o tras acumular cierta cantidad</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Se quedarán con un % del trabajo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En un inicio puede ser difícil conseguir los primeros trabajos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Puede haber una gran competencia, de hecho para cada trabajo tendrás que competir con una gran cantidad de personas.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2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freelancer.es</a:t>
            </a:r>
            <a:endParaRPr/>
          </a:p>
        </p:txBody>
      </p:sp>
      <p:sp>
        <p:nvSpPr>
          <p:cNvPr id="1368" name="Google Shape;1368;p22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Freelancer.es o freelancer.com es la plataforma de freelancers más grande del mundo, por lo cual hay una gran competencia pero también muchos trabajos.</a:t>
            </a:r>
            <a:endParaRPr/>
          </a:p>
          <a:p>
            <a:pPr marL="0" lvl="0" indent="0" algn="l" rtl="0">
              <a:lnSpc>
                <a:spcPct val="105000"/>
              </a:lnSpc>
              <a:spcBef>
                <a:spcPts val="0"/>
              </a:spcBef>
              <a:spcAft>
                <a:spcPts val="0"/>
              </a:spcAft>
              <a:buNone/>
            </a:pPr>
            <a:r>
              <a:rPr lang="es"/>
              <a:t>Link: </a:t>
            </a:r>
            <a:r>
              <a:rPr lang="es" sz="1600" u="sng">
                <a:solidFill>
                  <a:schemeClr val="hlink"/>
                </a:solidFill>
                <a:highlight>
                  <a:srgbClr val="FFFFFF"/>
                </a:highlight>
                <a:latin typeface="Arial"/>
                <a:ea typeface="Arial"/>
                <a:cs typeface="Arial"/>
                <a:sym typeface="Arial"/>
                <a:hlinkClick r:id="rId3"/>
              </a:rPr>
              <a:t>https://www.freelancer.es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22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workana</a:t>
            </a:r>
            <a:endParaRPr/>
          </a:p>
        </p:txBody>
      </p:sp>
      <p:sp>
        <p:nvSpPr>
          <p:cNvPr id="1374" name="Google Shape;1374;p22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Esta página más centrada a latinoamerica, su comunidad es menor a la freelancer.es pero sigue siendo grande. Personalmente tengo conocidos que les ha ido muy bien en está página.</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a:t>
            </a:r>
            <a:r>
              <a:rPr lang="es" sz="1600" u="sng">
                <a:solidFill>
                  <a:schemeClr val="hlink"/>
                </a:solidFill>
                <a:highlight>
                  <a:srgbClr val="FFFFFF"/>
                </a:highlight>
                <a:latin typeface="Arial"/>
                <a:ea typeface="Arial"/>
                <a:cs typeface="Arial"/>
                <a:sym typeface="Arial"/>
                <a:hlinkClick r:id="rId3"/>
              </a:rPr>
              <a:t>https://www.workana.com/es/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22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Fivver</a:t>
            </a:r>
            <a:endParaRPr/>
          </a:p>
        </p:txBody>
      </p:sp>
      <p:sp>
        <p:nvSpPr>
          <p:cNvPr id="1380" name="Google Shape;1380;p22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Página israeli que también está muy bien posicionada a nivel internacional y cuenta con una gran comunidad hispano y anglo parlantes.</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a:t>
            </a:r>
            <a:r>
              <a:rPr lang="es" sz="1600" u="sng">
                <a:solidFill>
                  <a:schemeClr val="hlink"/>
                </a:solidFill>
                <a:highlight>
                  <a:srgbClr val="FFFFFF"/>
                </a:highlight>
                <a:latin typeface="Arial"/>
                <a:ea typeface="Arial"/>
                <a:cs typeface="Arial"/>
                <a:sym typeface="Arial"/>
                <a:hlinkClick r:id="rId3"/>
              </a:rPr>
              <a:t>https://es.fiverr.com</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22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Nota</a:t>
            </a:r>
            <a:endParaRPr/>
          </a:p>
        </p:txBody>
      </p:sp>
      <p:sp>
        <p:nvSpPr>
          <p:cNvPr id="1386" name="Google Shape;1386;p22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Es importante acotar que no sirve de mucho simplemente estar registrado en estas páginas, tú necesitas ser proactivo y estar en constante búsqueda de trabajo.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22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Redes sociales</a:t>
            </a:r>
            <a:endParaRPr/>
          </a:p>
        </p:txBody>
      </p:sp>
      <p:sp>
        <p:nvSpPr>
          <p:cNvPr id="1392" name="Google Shape;1392;p22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Todos las utilizamos, pero si eres freelancer o simplemente quieres darte a conocer, deberías empezar a utilizarlas como una herramienta de promoción. Y no se trata de ser un nuevo “influencer”, simplemente de mostrarle al mundo tu trabajo o lo que te apasiona. Son una herramienta verdaderamente poderosa y también promocionar tu trabajo puede ser de gran ayuda y muy fácil de hacer.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22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¿Qué red social utilizar?</a:t>
            </a:r>
            <a:endParaRPr/>
          </a:p>
        </p:txBody>
      </p:sp>
      <p:sp>
        <p:nvSpPr>
          <p:cNvPr id="1398" name="Google Shape;1398;p22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Esto dependerá del tipo de trabajo que realizas. ¿Diseño gráfico? ¡Instagram y dribble! son buenas opciones, pero la respuesta es un poco relativa. Piensa de qué clase de gente quieres llamar la atención. Por ejemplo, la gente de Ecuador probablemente utiliza más facebook que otras redes sociales, pero en España probablemente sea otra la red social más utilizada.</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a:t>Una vez que tengas claro de qué países y medios quieres llamar la atención, solo te queda mostrarle al mundo lo que haces. Esto se dice fácil, pero la verdad requiere de mucha constancia.</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23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15. Campañas publicitarias</a:t>
            </a:r>
            <a:endParaRPr/>
          </a:p>
        </p:txBody>
      </p:sp>
      <p:sp>
        <p:nvSpPr>
          <p:cNvPr id="1404" name="Google Shape;1404;p23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Esta es una herramienta que todos disponemos hoy en día pues todas las redes sociales tienen servicios de promoción de fácil adquisición y manejo. Y puedes invertir desde pequeñas cantidades de dinero hasta muy grandes y obtener unos resultados muy positivos según el área de interés y forma de promocionar.</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a:t>Fuera de instagram, facebook, twitter, linkedin y otras redes sociales también hay servicios de promoción en Google o Youtube, que según  nuestro publico y métodos puede brindarnos resultados más acertados.</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23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16. Networking</a:t>
            </a:r>
            <a:endParaRPr/>
          </a:p>
        </p:txBody>
      </p:sp>
      <p:sp>
        <p:nvSpPr>
          <p:cNvPr id="1410" name="Google Shape;1410;p23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El networking es sin duda la herramienta más importante de todas debido a que esta te puede traer muchos beneficios. Y te preguntarás ¿Qué es el networking? es tu red de contactos. Siempre que tengas la oportunidad de conocer personas, tomala. Nunca conoces las suficientes, y siempre puedes conocer a alguien interesante con el cual compartir intereses.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Editor de texto</a:t>
            </a:r>
            <a:endParaRPr/>
          </a:p>
        </p:txBody>
      </p:sp>
      <p:sp>
        <p:nvSpPr>
          <p:cNvPr id="212" name="Google Shape;212;p3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Editor de texto es un programa informático que permite crear y modificar archivos digitales compuestos únicamente por textos sin formato, conocidos comúnmente como archivos de texto o “texto plano”. El programa lee el archivo e interpreta los bytes leídos según el código de caracteres que usa el editor</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23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17. Emprendimiento</a:t>
            </a:r>
            <a:endParaRPr/>
          </a:p>
        </p:txBody>
      </p:sp>
      <p:sp>
        <p:nvSpPr>
          <p:cNvPr id="1416" name="Google Shape;1416;p23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Ser freelancer es ciertamente “emprender”, sin embargo llamemos emprendimiento como formalizar un negocio legalmente y tener personas contratadas. Este es un punto que puedes tener en cuenta para expandir tus fronteras una vez tengas un tiempo acumulando experiencia. Y debo recalcar el punto del tiempo y la experiencia.</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a:t>La gran mayoría de los emprendimientos fracasan. Se recomienda empezando realizar algo personal como el freelance y una vez tener una cartera de clientes y experiencia y una producción de recursos constante entonces formalizarlo.</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3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18. ¿Cuánto cobrar por mi trabajo?</a:t>
            </a:r>
            <a:endParaRPr/>
          </a:p>
        </p:txBody>
      </p:sp>
      <p:sp>
        <p:nvSpPr>
          <p:cNvPr id="1422" name="Google Shape;1422;p23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Al ser freelancer, probablemente esta es la pregunta que más te harás al conseguir tu primera cotización. Y realmente no es una pregunta simple, pues depende de muchos factores. Pero desde la experiencia puedo decirte: ¡Todo es relativo! No importa cual sea el trabajo que tengas que hacer. Siempre habrá personas que por lo mismo que harás cobrarán más o menos. </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a:t>Para determinar cuánto cobrar por un trabajo te recomiendo realizar los siguientes pasos</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23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18. ¿Cuánto cobrar por mi trabajo?</a:t>
            </a:r>
            <a:endParaRPr/>
          </a:p>
        </p:txBody>
      </p:sp>
      <p:sp>
        <p:nvSpPr>
          <p:cNvPr id="1428" name="Google Shape;1428;p23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highlight>
                  <a:schemeClr val="lt1"/>
                </a:highlight>
              </a:rPr>
              <a:t>Evaluar costos de otras empresas/personas al rededor del mundo (para tener una idea)</a:t>
            </a:r>
            <a:endParaRPr>
              <a:highlight>
                <a:schemeClr val="lt1"/>
              </a:highlight>
            </a:endParaRPr>
          </a:p>
          <a:p>
            <a:pPr marL="457200" lvl="0" indent="-342900" algn="l" rtl="0">
              <a:lnSpc>
                <a:spcPct val="105000"/>
              </a:lnSpc>
              <a:spcBef>
                <a:spcPts val="0"/>
              </a:spcBef>
              <a:spcAft>
                <a:spcPts val="0"/>
              </a:spcAft>
              <a:buSzPts val="1800"/>
              <a:buChar char="-"/>
            </a:pPr>
            <a:r>
              <a:rPr lang="es">
                <a:highlight>
                  <a:schemeClr val="lt1"/>
                </a:highlight>
              </a:rPr>
              <a:t>Tener en claro ¿Para quién estoy haciendo el trabajo? No es lo mismo realizar un trabajo para un vecino humilde que para una mega corporación. Incluso aunque el trabajo pueda ser el mismo, hasta la exposición tiene un precio.</a:t>
            </a:r>
            <a:endParaRPr>
              <a:highlight>
                <a:schemeClr val="lt1"/>
              </a:highlight>
            </a:endParaRPr>
          </a:p>
          <a:p>
            <a:pPr marL="457200" lvl="0" indent="-342900" algn="l" rtl="0">
              <a:lnSpc>
                <a:spcPct val="105000"/>
              </a:lnSpc>
              <a:spcBef>
                <a:spcPts val="0"/>
              </a:spcBef>
              <a:spcAft>
                <a:spcPts val="0"/>
              </a:spcAft>
              <a:buSzPts val="1800"/>
              <a:buChar char="-"/>
            </a:pPr>
            <a:r>
              <a:rPr lang="es">
                <a:highlight>
                  <a:schemeClr val="lt1"/>
                </a:highlight>
              </a:rPr>
              <a:t>Preguntarte ¿cuánto vale tu tiempo para ti?</a:t>
            </a:r>
            <a:endParaRPr>
              <a:highlight>
                <a:schemeClr val="lt1"/>
              </a:highlight>
            </a:endParaRPr>
          </a:p>
          <a:p>
            <a:pPr marL="457200" lvl="0" indent="-342900" algn="l" rtl="0">
              <a:lnSpc>
                <a:spcPct val="105000"/>
              </a:lnSpc>
              <a:spcBef>
                <a:spcPts val="0"/>
              </a:spcBef>
              <a:spcAft>
                <a:spcPts val="0"/>
              </a:spcAft>
              <a:buSzPts val="1800"/>
              <a:buChar char="-"/>
            </a:pPr>
            <a:r>
              <a:rPr lang="es">
                <a:highlight>
                  <a:schemeClr val="lt1"/>
                </a:highlight>
              </a:rPr>
              <a:t>Tener en mente tus costes operativos, es decir ¿Cuanto vale el mantenimiento de tus herramientas de trabajo? ¿Cuánto cuestan los servicios asociados a tu trabajo?, etc</a:t>
            </a:r>
            <a:endParaRPr>
              <a:highlight>
                <a:schemeClr val="lt1"/>
              </a:highlight>
            </a:endParaRPr>
          </a:p>
          <a:p>
            <a:pPr marL="457200" lvl="0" indent="-342900" algn="l" rtl="0">
              <a:lnSpc>
                <a:spcPct val="105000"/>
              </a:lnSpc>
              <a:spcBef>
                <a:spcPts val="0"/>
              </a:spcBef>
              <a:spcAft>
                <a:spcPts val="0"/>
              </a:spcAft>
              <a:buSzPts val="1800"/>
              <a:buChar char="-"/>
            </a:pPr>
            <a:r>
              <a:rPr lang="es">
                <a:highlight>
                  <a:schemeClr val="lt1"/>
                </a:highlight>
              </a:rPr>
              <a:t>Entrar en el contexto adecuado: No es lo mismo realizar un trabajo para alguien de Venezuela que para alguien de Hong Kong</a:t>
            </a:r>
            <a:endParaRPr>
              <a:highlight>
                <a:schemeClr val="lt1"/>
              </a:highlight>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3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19. Nota</a:t>
            </a:r>
            <a:endParaRPr/>
          </a:p>
        </p:txBody>
      </p:sp>
      <p:sp>
        <p:nvSpPr>
          <p:cNvPr id="1434" name="Google Shape;1434;p23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highlight>
                  <a:schemeClr val="lt1"/>
                </a:highlight>
              </a:rPr>
              <a:t>Una vez determines el precio para el trabajo por experiencia, muchas cosas podrían ocurrir. Confía en lo que determinaste. Sí, habrá más gente que lo podrá hacer más barato e incluso gente que cobrará más. Pero ten confianza en ti mismo y estudia más cada día.</a:t>
            </a:r>
            <a:endParaRPr>
              <a:highlight>
                <a:schemeClr val="lt1"/>
              </a:highlight>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3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20. Consejo extra</a:t>
            </a:r>
            <a:endParaRPr/>
          </a:p>
        </p:txBody>
      </p:sp>
      <p:sp>
        <p:nvSpPr>
          <p:cNvPr id="1440" name="Google Shape;1440;p23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highlight>
                  <a:schemeClr val="lt1"/>
                </a:highlight>
              </a:rPr>
              <a:t>Siempre antes de dar algún precio, asegúrate de que realmente estás evaluando todo lo que el trabajo involucra.</a:t>
            </a:r>
            <a:endParaRPr>
              <a:highlight>
                <a:schemeClr val="lt1"/>
              </a:highlight>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23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21. Portafolio</a:t>
            </a:r>
            <a:endParaRPr/>
          </a:p>
        </p:txBody>
      </p:sp>
      <p:sp>
        <p:nvSpPr>
          <p:cNvPr id="1446" name="Google Shape;1446;p23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highlight>
                  <a:schemeClr val="lt1"/>
                </a:highlight>
              </a:rPr>
              <a:t>Este es un elemento muy importante, independientemente si eres freelancer o buscas trabajo en una empresa.</a:t>
            </a:r>
            <a:endParaRPr>
              <a:highlight>
                <a:schemeClr val="lt1"/>
              </a:highligh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238"/>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XIX</a:t>
            </a:r>
            <a:endParaRPr/>
          </a:p>
        </p:txBody>
      </p:sp>
      <p:sp>
        <p:nvSpPr>
          <p:cNvPr id="1452" name="Google Shape;1452;p238"/>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ReactJs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3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¿Qué es ReactJS?</a:t>
            </a:r>
            <a:endParaRPr/>
          </a:p>
        </p:txBody>
      </p:sp>
      <p:sp>
        <p:nvSpPr>
          <p:cNvPr id="1458" name="Google Shape;1458;p23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React es una biblioteca Javascript de código abierto diseñada para crear interfaces de usuario con el objetivo de facilitar el desarrollo de aplicaciones en una sola página. Es mantenido por Facebook y la comunidad de software libre.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https://es.reactjs.org</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4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Crear una aplicación de react</a:t>
            </a:r>
            <a:endParaRPr/>
          </a:p>
        </p:txBody>
      </p:sp>
      <p:sp>
        <p:nvSpPr>
          <p:cNvPr id="1464" name="Google Shape;1464;p24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Puedes crear una aplicación de React con los siguiente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9CDCFE"/>
                </a:solidFill>
                <a:highlight>
                  <a:srgbClr val="1E1E1E"/>
                </a:highlight>
                <a:latin typeface="Courier New"/>
                <a:ea typeface="Courier New"/>
                <a:cs typeface="Courier New"/>
                <a:sym typeface="Courier New"/>
              </a:rPr>
              <a:t>npx</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create</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react</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my</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app</a:t>
            </a:r>
            <a:endParaRPr sz="1050">
              <a:solidFill>
                <a:srgbClr val="9CDCFE"/>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Este comando creará una aplicación en react por default, una vez creada puedes acceder a ella y ejecutar de la siguiente manera (en este caso, nuestro proyecto se llama my-app)</a:t>
            </a:r>
            <a:br>
              <a:rPr lang="es" sz="1600">
                <a:solidFill>
                  <a:srgbClr val="202124"/>
                </a:solidFill>
                <a:highlight>
                  <a:schemeClr val="lt1"/>
                </a:highlight>
                <a:latin typeface="Arial"/>
                <a:ea typeface="Arial"/>
                <a:cs typeface="Arial"/>
                <a:sym typeface="Arial"/>
              </a:rPr>
            </a:br>
            <a:endParaRPr sz="105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CDCFE"/>
                </a:solidFill>
                <a:highlight>
                  <a:srgbClr val="1E1E1E"/>
                </a:highlight>
                <a:latin typeface="Courier New"/>
                <a:ea typeface="Courier New"/>
                <a:cs typeface="Courier New"/>
                <a:sym typeface="Courier New"/>
              </a:rPr>
              <a:t>cd</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my</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app</a:t>
            </a:r>
            <a:endParaRPr sz="105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CDCFE"/>
                </a:solidFill>
                <a:highlight>
                  <a:srgbClr val="1E1E1E"/>
                </a:highlight>
                <a:latin typeface="Courier New"/>
                <a:ea typeface="Courier New"/>
                <a:cs typeface="Courier New"/>
                <a:sym typeface="Courier New"/>
              </a:rPr>
              <a:t>npm</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run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start</a:t>
            </a:r>
            <a:endParaRPr sz="1050">
              <a:solidFill>
                <a:srgbClr val="9CDCFE"/>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Create React App es un ambiente cómodo para aprender React, y es la mejor manera de comenzar a construir una nueva aplicación de página única usando React.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24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Qué son los componentes</a:t>
            </a:r>
            <a:endParaRPr/>
          </a:p>
        </p:txBody>
      </p:sp>
      <p:sp>
        <p:nvSpPr>
          <p:cNvPr id="1470" name="Google Shape;1470;p24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componentes permiten separar la interfaz de usuario en piezas independientes, reutilizables y pensar en cada pieza de forma aislada.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Pero dicho de forma más sencilla. Es simplemente una función de JavaScript con la particularidad de que retorna HTML.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15. Entorno de desarrollo</a:t>
            </a:r>
            <a:endParaRPr/>
          </a:p>
        </p:txBody>
      </p:sp>
      <p:sp>
        <p:nvSpPr>
          <p:cNvPr id="218" name="Google Shape;218;p3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una aplicación informática que proporciona servicios integrales para facilitarle al desarrollador o programador el desarrollo de software.</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24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JSX</a:t>
            </a:r>
            <a:endParaRPr/>
          </a:p>
        </p:txBody>
      </p:sp>
      <p:sp>
        <p:nvSpPr>
          <p:cNvPr id="1476" name="Google Shape;1476;p24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una tecnología implementada en React, la sintaxis de JavaScript no reconoce el HTML, pero el jsx nos facilita la escritura de HTML en javascript.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24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Creando un componente</a:t>
            </a:r>
            <a:endParaRPr/>
          </a:p>
        </p:txBody>
      </p:sp>
      <p:sp>
        <p:nvSpPr>
          <p:cNvPr id="1482" name="Google Shape;1482;p24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crear un componente solo crea un nuevo archivo jsx, en este caso crearemos un archivo llamado Test.jsx. Este contendrá una función que retornará un h1 con un Hola Mundo. Y permitiremos la exportación de este. Aquí te dejo una imagen de como quedaría el código. </a:t>
            </a:r>
            <a:endParaRPr sz="1600">
              <a:solidFill>
                <a:srgbClr val="202124"/>
              </a:solidFill>
              <a:highlight>
                <a:srgbClr val="FFFFFF"/>
              </a:highlight>
              <a:latin typeface="Arial"/>
              <a:ea typeface="Arial"/>
              <a:cs typeface="Arial"/>
              <a:sym typeface="Arial"/>
            </a:endParaRPr>
          </a:p>
        </p:txBody>
      </p:sp>
      <p:pic>
        <p:nvPicPr>
          <p:cNvPr id="1483" name="Google Shape;1483;p243"/>
          <p:cNvPicPr preferRelativeResize="0"/>
          <p:nvPr/>
        </p:nvPicPr>
        <p:blipFill>
          <a:blip r:embed="rId3">
            <a:alphaModFix/>
          </a:blip>
          <a:stretch>
            <a:fillRect/>
          </a:stretch>
        </p:blipFill>
        <p:spPr>
          <a:xfrm>
            <a:off x="3020500" y="2364847"/>
            <a:ext cx="3103000" cy="21633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24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Creando un componente</a:t>
            </a:r>
            <a:endParaRPr/>
          </a:p>
        </p:txBody>
      </p:sp>
      <p:sp>
        <p:nvSpPr>
          <p:cNvPr id="1489" name="Google Shape;1489;p24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creado el componente, debemos llamarlo en alguna parte. En este caso importamos el componente Test y lo renderizamos de la siguiente forma en el archivo index.js</a:t>
            </a:r>
            <a:endParaRPr sz="1600">
              <a:solidFill>
                <a:srgbClr val="202124"/>
              </a:solidFill>
              <a:highlight>
                <a:srgbClr val="FFFFFF"/>
              </a:highlight>
              <a:latin typeface="Arial"/>
              <a:ea typeface="Arial"/>
              <a:cs typeface="Arial"/>
              <a:sym typeface="Arial"/>
            </a:endParaRPr>
          </a:p>
        </p:txBody>
      </p:sp>
      <p:pic>
        <p:nvPicPr>
          <p:cNvPr id="1490" name="Google Shape;1490;p244"/>
          <p:cNvPicPr preferRelativeResize="0"/>
          <p:nvPr/>
        </p:nvPicPr>
        <p:blipFill>
          <a:blip r:embed="rId3">
            <a:alphaModFix/>
          </a:blip>
          <a:stretch>
            <a:fillRect/>
          </a:stretch>
        </p:blipFill>
        <p:spPr>
          <a:xfrm>
            <a:off x="2422638" y="2357800"/>
            <a:ext cx="4298732" cy="2163375"/>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24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React Router</a:t>
            </a:r>
            <a:endParaRPr/>
          </a:p>
        </p:txBody>
      </p:sp>
      <p:sp>
        <p:nvSpPr>
          <p:cNvPr id="1496" name="Google Shape;1496;p24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Librería que nos permitirá el manejo de rutas en nuestro proyectos.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https://www.w3schools.com/REACT/react_router.asp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4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Hooks</a:t>
            </a:r>
            <a:endParaRPr/>
          </a:p>
        </p:txBody>
      </p:sp>
      <p:sp>
        <p:nvSpPr>
          <p:cNvPr id="1502" name="Google Shape;1502;p24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Hooks son funciones que te permiten “enganchar” el estado de React y el ciclo de vida desde componentes de función. </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Nota: Los hooks no funcionan dentro de las clases — te permiten usar React sin clases.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4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UseState</a:t>
            </a:r>
            <a:endParaRPr/>
          </a:p>
        </p:txBody>
      </p:sp>
      <p:sp>
        <p:nvSpPr>
          <p:cNvPr id="1508" name="Google Shape;1508;p24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Nos permite mantener seguimiento del estado de una información en nuestra función.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utilizarlo tenemos que importarlo, y utilizar la sintaxis mostrada. setColor es una función que nos permitirá cambiar el valor, y color nos permite acceder al valor guardado.</a:t>
            </a:r>
            <a:endParaRPr sz="1600">
              <a:solidFill>
                <a:srgbClr val="202124"/>
              </a:solidFill>
              <a:highlight>
                <a:srgbClr val="FFFFFF"/>
              </a:highlight>
              <a:latin typeface="Arial"/>
              <a:ea typeface="Arial"/>
              <a:cs typeface="Arial"/>
              <a:sym typeface="Arial"/>
            </a:endParaRPr>
          </a:p>
        </p:txBody>
      </p:sp>
      <p:pic>
        <p:nvPicPr>
          <p:cNvPr id="1509" name="Google Shape;1509;p247"/>
          <p:cNvPicPr preferRelativeResize="0"/>
          <p:nvPr/>
        </p:nvPicPr>
        <p:blipFill>
          <a:blip r:embed="rId3">
            <a:alphaModFix/>
          </a:blip>
          <a:stretch>
            <a:fillRect/>
          </a:stretch>
        </p:blipFill>
        <p:spPr>
          <a:xfrm>
            <a:off x="1581150" y="2772238"/>
            <a:ext cx="5981700" cy="199072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4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UseEffect</a:t>
            </a:r>
            <a:endParaRPr/>
          </a:p>
        </p:txBody>
      </p:sp>
      <p:sp>
        <p:nvSpPr>
          <p:cNvPr id="1515" name="Google Shape;1515;p24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Nos permite realizar efectos secundarios en nuestros componentes.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https://www.w3schools.com/REACT/react_useeffect.asp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4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UseContext</a:t>
            </a:r>
            <a:endParaRPr/>
          </a:p>
        </p:txBody>
      </p:sp>
      <p:sp>
        <p:nvSpPr>
          <p:cNvPr id="1521" name="Google Shape;1521;p24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Nos permite manejar data en el contexto de un componente.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https://www.w3schools.com/REACT/react_usecontext.asp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5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UseRef</a:t>
            </a:r>
            <a:endParaRPr/>
          </a:p>
        </p:txBody>
      </p:sp>
      <p:sp>
        <p:nvSpPr>
          <p:cNvPr id="1527" name="Google Shape;1527;p25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Este te permite persistir valores entre renderizaciones.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Puede ser utilizado para guardar un valor que cambiara y no causar una renderización cuando sea actualizado.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https://www.w3schools.com/REACT/react_useref.asp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25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DOM</a:t>
            </a:r>
            <a:endParaRPr/>
          </a:p>
        </p:txBody>
      </p:sp>
      <p:sp>
        <p:nvSpPr>
          <p:cNvPr id="1533" name="Google Shape;1533;p25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https://le</a:t>
            </a:r>
            <a:r>
              <a:rPr lang="es" sz="1600" u="sng">
                <a:solidFill>
                  <a:schemeClr val="hlink"/>
                </a:solidFill>
                <a:highlight>
                  <a:srgbClr val="FFFFFF"/>
                </a:highlight>
                <a:latin typeface="Arial"/>
                <a:ea typeface="Arial"/>
                <a:cs typeface="Arial"/>
                <a:sym typeface="Arial"/>
                <a:hlinkClick r:id="rId3"/>
              </a:rPr>
              <a:t>n</a:t>
            </a:r>
            <a:r>
              <a:rPr lang="es" sz="1600" u="sng">
                <a:solidFill>
                  <a:schemeClr val="hlink"/>
                </a:solidFill>
                <a:highlight>
                  <a:srgbClr val="FFFFFF"/>
                </a:highlight>
                <a:latin typeface="Arial"/>
                <a:ea typeface="Arial"/>
                <a:cs typeface="Arial"/>
                <a:sym typeface="Arial"/>
                <a:hlinkClick r:id="rId3"/>
              </a:rPr>
              <a:t>guajejs.com/javascript/dom/que-es/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16. SEO</a:t>
            </a:r>
            <a:endParaRPr/>
          </a:p>
        </p:txBody>
      </p:sp>
      <p:sp>
        <p:nvSpPr>
          <p:cNvPr id="224" name="Google Shape;224;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posicionamiento en buscadores, optimización en motores de búsqueda o SEO, es un conjunto de acciones orientadas a mejorar el posicionamiento de un sitio web en la lista de resultados de Google, Bing, u otros buscadores de internet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25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Hooks personalizados</a:t>
            </a:r>
            <a:endParaRPr/>
          </a:p>
        </p:txBody>
      </p:sp>
      <p:sp>
        <p:nvSpPr>
          <p:cNvPr id="1539" name="Google Shape;1539;p25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hooks en sí son funciones reutilizables. (como los componentes)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Cuando tienes una lógica que necesita ser utilizada varias veces en varios componentes, podemos crear un hook personalizado.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25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Consumo de una API</a:t>
            </a:r>
            <a:endParaRPr/>
          </a:p>
        </p:txBody>
      </p:sp>
      <p:sp>
        <p:nvSpPr>
          <p:cNvPr id="1545" name="Google Shape;1545;p25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Existen varios tipos de API, algunas son bastante sencillas, para utilizar algunas API necesitas tener permisos para utilizarla ya sea a través de un código o utilizar la API a través de una IP permitida.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Primero te enseñare como traer datos de una API simple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5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Consumo de una API</a:t>
            </a:r>
            <a:endParaRPr/>
          </a:p>
        </p:txBody>
      </p:sp>
      <p:sp>
        <p:nvSpPr>
          <p:cNvPr id="1551" name="Google Shape;1551;p25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150">
                <a:solidFill>
                  <a:srgbClr val="0077AA"/>
                </a:solidFill>
                <a:highlight>
                  <a:srgbClr val="FFFFFF"/>
                </a:highlight>
                <a:latin typeface="Courier New"/>
                <a:ea typeface="Courier New"/>
                <a:cs typeface="Courier New"/>
                <a:sym typeface="Courier New"/>
              </a:rPr>
              <a:t>  const</a:t>
            </a: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data</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setData</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rgbClr val="9A6E3A"/>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rgbClr val="DD4A68"/>
                </a:solidFill>
                <a:highlight>
                  <a:srgbClr val="FFFFFF"/>
                </a:highlight>
                <a:latin typeface="Courier New"/>
                <a:ea typeface="Courier New"/>
                <a:cs typeface="Courier New"/>
                <a:sym typeface="Courier New"/>
              </a:rPr>
              <a:t>useState</a:t>
            </a:r>
            <a:r>
              <a:rPr lang="es" sz="1150">
                <a:solidFill>
                  <a:schemeClr val="lt2"/>
                </a:solidFill>
                <a:highlight>
                  <a:srgbClr val="FFFFFF"/>
                </a:highlight>
                <a:latin typeface="Courier New"/>
                <a:ea typeface="Courier New"/>
                <a:cs typeface="Courier New"/>
                <a:sym typeface="Courier New"/>
              </a:rPr>
              <a:t>(</a:t>
            </a:r>
            <a:r>
              <a:rPr lang="es" sz="1150">
                <a:solidFill>
                  <a:srgbClr val="0077AA"/>
                </a:solidFill>
                <a:highlight>
                  <a:srgbClr val="FFFFFF"/>
                </a:highlight>
                <a:latin typeface="Courier New"/>
                <a:ea typeface="Courier New"/>
                <a:cs typeface="Courier New"/>
                <a:sym typeface="Courier New"/>
              </a:rPr>
              <a:t>null</a:t>
            </a:r>
            <a:r>
              <a:rPr lang="es" sz="1150">
                <a:solidFill>
                  <a:schemeClr val="lt2"/>
                </a:solidFill>
                <a:highlight>
                  <a:srgbClr val="FFFFFF"/>
                </a:highlight>
                <a:latin typeface="Courier New"/>
                <a:ea typeface="Courier New"/>
                <a:cs typeface="Courier New"/>
                <a:sym typeface="Courier New"/>
              </a:rPr>
              <a:t>); //Creamos una variable</a:t>
            </a:r>
            <a:endParaRPr sz="1150">
              <a:solidFill>
                <a:srgbClr val="000000"/>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//Utilizamos un useEffect para consumir la API en segundo plano</a:t>
            </a:r>
            <a:endParaRPr sz="1150">
              <a:solidFill>
                <a:srgbClr val="000000"/>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rgbClr val="DD4A68"/>
                </a:solidFill>
                <a:highlight>
                  <a:srgbClr val="FFFFFF"/>
                </a:highlight>
                <a:latin typeface="Courier New"/>
                <a:ea typeface="Courier New"/>
                <a:cs typeface="Courier New"/>
                <a:sym typeface="Courier New"/>
              </a:rPr>
              <a:t>useEffect</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rgbClr val="9A6E3A"/>
                </a:solidFill>
                <a:highlight>
                  <a:srgbClr val="FFFFFF"/>
                </a:highlight>
                <a:latin typeface="Courier New"/>
                <a:ea typeface="Courier New"/>
                <a:cs typeface="Courier New"/>
                <a:sym typeface="Courier New"/>
              </a:rPr>
              <a:t>=&gt;</a:t>
            </a: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a:t>
            </a:r>
            <a:endParaRPr sz="1150">
              <a:solidFill>
                <a:schemeClr val="lt2"/>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chemeClr val="lt2"/>
                </a:solidFill>
                <a:highlight>
                  <a:srgbClr val="FFFFFF"/>
                </a:highlight>
                <a:latin typeface="Courier New"/>
                <a:ea typeface="Courier New"/>
                <a:cs typeface="Courier New"/>
                <a:sym typeface="Courier New"/>
              </a:rPr>
              <a:t>    //Fetch es una funcion integrada a JS para traer datos de una URL</a:t>
            </a:r>
            <a:endParaRPr sz="1150">
              <a:solidFill>
                <a:schemeClr val="lt2"/>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rgbClr val="DD4A68"/>
                </a:solidFill>
                <a:highlight>
                  <a:srgbClr val="FFFFFF"/>
                </a:highlight>
                <a:latin typeface="Courier New"/>
                <a:ea typeface="Courier New"/>
                <a:cs typeface="Courier New"/>
                <a:sym typeface="Courier New"/>
              </a:rPr>
              <a:t>fetch</a:t>
            </a:r>
            <a:r>
              <a:rPr lang="es" sz="1150">
                <a:solidFill>
                  <a:schemeClr val="lt2"/>
                </a:solidFill>
                <a:highlight>
                  <a:srgbClr val="FFFFFF"/>
                </a:highlight>
                <a:latin typeface="Courier New"/>
                <a:ea typeface="Courier New"/>
                <a:cs typeface="Courier New"/>
                <a:sym typeface="Courier New"/>
              </a:rPr>
              <a:t>(</a:t>
            </a:r>
            <a:r>
              <a:rPr lang="es" sz="1150">
                <a:solidFill>
                  <a:srgbClr val="669900"/>
                </a:solidFill>
                <a:highlight>
                  <a:srgbClr val="FFFFFF"/>
                </a:highlight>
                <a:latin typeface="Courier New"/>
                <a:ea typeface="Courier New"/>
                <a:cs typeface="Courier New"/>
                <a:sym typeface="Courier New"/>
              </a:rPr>
              <a:t>"</a:t>
            </a:r>
            <a:r>
              <a:rPr lang="es" sz="1150" u="sng">
                <a:solidFill>
                  <a:schemeClr val="hlink"/>
                </a:solidFill>
                <a:highlight>
                  <a:srgbClr val="FFFFFF"/>
                </a:highlight>
                <a:latin typeface="Courier New"/>
                <a:ea typeface="Courier New"/>
                <a:cs typeface="Courier New"/>
                <a:sym typeface="Courier New"/>
                <a:hlinkClick r:id="rId3"/>
              </a:rPr>
              <a:t>https://jsonplaceholder.typicode.com/todos</a:t>
            </a:r>
            <a:r>
              <a:rPr lang="es" sz="1150">
                <a:solidFill>
                  <a:srgbClr val="669900"/>
                </a:solidFill>
                <a:highlight>
                  <a:srgbClr val="FFFFFF"/>
                </a:highlight>
                <a:latin typeface="Courier New"/>
                <a:ea typeface="Courier New"/>
                <a:cs typeface="Courier New"/>
                <a:sym typeface="Courier New"/>
              </a:rPr>
              <a:t>"</a:t>
            </a:r>
            <a:r>
              <a:rPr lang="es" sz="1150">
                <a:solidFill>
                  <a:schemeClr val="lt2"/>
                </a:solidFill>
                <a:highlight>
                  <a:srgbClr val="FFFFFF"/>
                </a:highlight>
                <a:latin typeface="Courier New"/>
                <a:ea typeface="Courier New"/>
                <a:cs typeface="Courier New"/>
                <a:sym typeface="Courier New"/>
              </a:rPr>
              <a:t>) //Esta es una URL de prueba</a:t>
            </a:r>
            <a:endParaRPr sz="1150">
              <a:solidFill>
                <a:srgbClr val="000000"/>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a:t>
            </a:r>
            <a:r>
              <a:rPr lang="es" sz="1150">
                <a:solidFill>
                  <a:srgbClr val="DD4A68"/>
                </a:solidFill>
                <a:highlight>
                  <a:srgbClr val="FFFFFF"/>
                </a:highlight>
                <a:latin typeface="Courier New"/>
                <a:ea typeface="Courier New"/>
                <a:cs typeface="Courier New"/>
                <a:sym typeface="Courier New"/>
              </a:rPr>
              <a:t>then</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res</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rgbClr val="9A6E3A"/>
                </a:solidFill>
                <a:highlight>
                  <a:srgbClr val="FFFFFF"/>
                </a:highlight>
                <a:latin typeface="Courier New"/>
                <a:ea typeface="Courier New"/>
                <a:cs typeface="Courier New"/>
                <a:sym typeface="Courier New"/>
              </a:rPr>
              <a:t>=&gt;</a:t>
            </a:r>
            <a:r>
              <a:rPr lang="es" sz="1150">
                <a:solidFill>
                  <a:srgbClr val="000000"/>
                </a:solidFill>
                <a:highlight>
                  <a:srgbClr val="FFFFFF"/>
                </a:highlight>
                <a:latin typeface="Courier New"/>
                <a:ea typeface="Courier New"/>
                <a:cs typeface="Courier New"/>
                <a:sym typeface="Courier New"/>
              </a:rPr>
              <a:t> res</a:t>
            </a:r>
            <a:r>
              <a:rPr lang="es" sz="1150">
                <a:solidFill>
                  <a:schemeClr val="lt2"/>
                </a:solidFill>
                <a:highlight>
                  <a:srgbClr val="FFFFFF"/>
                </a:highlight>
                <a:latin typeface="Courier New"/>
                <a:ea typeface="Courier New"/>
                <a:cs typeface="Courier New"/>
                <a:sym typeface="Courier New"/>
              </a:rPr>
              <a:t>.</a:t>
            </a:r>
            <a:r>
              <a:rPr lang="es" sz="1150">
                <a:solidFill>
                  <a:srgbClr val="DD4A68"/>
                </a:solidFill>
                <a:highlight>
                  <a:srgbClr val="FFFFFF"/>
                </a:highlight>
                <a:latin typeface="Courier New"/>
                <a:ea typeface="Courier New"/>
                <a:cs typeface="Courier New"/>
                <a:sym typeface="Courier New"/>
              </a:rPr>
              <a:t>json</a:t>
            </a:r>
            <a:r>
              <a:rPr lang="es" sz="1150">
                <a:solidFill>
                  <a:schemeClr val="lt2"/>
                </a:solidFill>
                <a:highlight>
                  <a:srgbClr val="FFFFFF"/>
                </a:highlight>
                <a:latin typeface="Courier New"/>
                <a:ea typeface="Courier New"/>
                <a:cs typeface="Courier New"/>
                <a:sym typeface="Courier New"/>
              </a:rPr>
              <a:t>()) //Una vez cargada la informacion, la cargamos como JSON</a:t>
            </a:r>
            <a:endParaRPr sz="1150">
              <a:solidFill>
                <a:srgbClr val="000000"/>
              </a:solidFill>
              <a:highlight>
                <a:srgbClr val="FFFFFF"/>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a:t>
            </a:r>
            <a:r>
              <a:rPr lang="es" sz="1150">
                <a:solidFill>
                  <a:srgbClr val="DD4A68"/>
                </a:solidFill>
                <a:highlight>
                  <a:srgbClr val="FFFFFF"/>
                </a:highlight>
                <a:latin typeface="Courier New"/>
                <a:ea typeface="Courier New"/>
                <a:cs typeface="Courier New"/>
                <a:sym typeface="Courier New"/>
              </a:rPr>
              <a:t>then</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data</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rgbClr val="9A6E3A"/>
                </a:solidFill>
                <a:highlight>
                  <a:srgbClr val="FFFFFF"/>
                </a:highlight>
                <a:latin typeface="Courier New"/>
                <a:ea typeface="Courier New"/>
                <a:cs typeface="Courier New"/>
                <a:sym typeface="Courier New"/>
              </a:rPr>
              <a:t>=&gt;</a:t>
            </a:r>
            <a:r>
              <a:rPr lang="es" sz="1150">
                <a:solidFill>
                  <a:srgbClr val="000000"/>
                </a:solidFill>
                <a:highlight>
                  <a:srgbClr val="FFFFFF"/>
                </a:highlight>
                <a:latin typeface="Courier New"/>
                <a:ea typeface="Courier New"/>
                <a:cs typeface="Courier New"/>
                <a:sym typeface="Courier New"/>
              </a:rPr>
              <a:t> </a:t>
            </a:r>
            <a:r>
              <a:rPr lang="es" sz="1150">
                <a:solidFill>
                  <a:srgbClr val="DD4A68"/>
                </a:solidFill>
                <a:highlight>
                  <a:srgbClr val="FFFFFF"/>
                </a:highlight>
                <a:latin typeface="Courier New"/>
                <a:ea typeface="Courier New"/>
                <a:cs typeface="Courier New"/>
                <a:sym typeface="Courier New"/>
              </a:rPr>
              <a:t>setData</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data</a:t>
            </a:r>
            <a:r>
              <a:rPr lang="es" sz="1150">
                <a:solidFill>
                  <a:schemeClr val="lt2"/>
                </a:solidFill>
                <a:highlight>
                  <a:srgbClr val="FFFFFF"/>
                </a:highlight>
                <a:latin typeface="Courier New"/>
                <a:ea typeface="Courier New"/>
                <a:cs typeface="Courier New"/>
                <a:sym typeface="Courier New"/>
              </a:rPr>
              <a:t>)); //Guardamos la data en la variable DATA</a:t>
            </a:r>
            <a:endParaRPr sz="1150">
              <a:solidFill>
                <a:srgbClr val="000000"/>
              </a:solidFill>
              <a:highlight>
                <a:srgbClr val="FFFFFF"/>
              </a:highlight>
              <a:latin typeface="Courier New"/>
              <a:ea typeface="Courier New"/>
              <a:cs typeface="Courier New"/>
              <a:sym typeface="Courier New"/>
            </a:endParaRPr>
          </a:p>
          <a:p>
            <a:pPr marL="152400" marR="152400" lvl="0" indent="0" algn="l" rtl="0">
              <a:lnSpc>
                <a:spcPct val="150000"/>
              </a:lnSpc>
              <a:spcBef>
                <a:spcPts val="1200"/>
              </a:spcBef>
              <a:spcAft>
                <a:spcPts val="0"/>
              </a:spcAft>
              <a:buNone/>
            </a:pP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a:t>
            </a:r>
            <a:r>
              <a:rPr lang="es" sz="1150">
                <a:solidFill>
                  <a:srgbClr val="000000"/>
                </a:solidFill>
                <a:highlight>
                  <a:srgbClr val="FFFFFF"/>
                </a:highlight>
                <a:latin typeface="Courier New"/>
                <a:ea typeface="Courier New"/>
                <a:cs typeface="Courier New"/>
                <a:sym typeface="Courier New"/>
              </a:rPr>
              <a:t> </a:t>
            </a:r>
            <a:r>
              <a:rPr lang="es" sz="1150">
                <a:solidFill>
                  <a:schemeClr val="lt2"/>
                </a:solidFill>
                <a:highlight>
                  <a:srgbClr val="FFFFFF"/>
                </a:highlight>
                <a:latin typeface="Courier New"/>
                <a:ea typeface="Courier New"/>
                <a:cs typeface="Courier New"/>
                <a:sym typeface="Courier New"/>
              </a:rPr>
              <a:t>[]); //Sin dependencias para solo cargar la API una sola vez.</a:t>
            </a:r>
            <a:endParaRPr sz="1150">
              <a:solidFill>
                <a:schemeClr val="lt2"/>
              </a:solidFill>
              <a:highlight>
                <a:srgbClr val="FFFFFF"/>
              </a:highlight>
              <a:latin typeface="Courier New"/>
              <a:ea typeface="Courier New"/>
              <a:cs typeface="Courier New"/>
              <a:sym typeface="Courier New"/>
            </a:endParaRPr>
          </a:p>
          <a:p>
            <a:pPr marL="152400" marR="152400" lvl="0" indent="0" algn="l" rtl="0">
              <a:lnSpc>
                <a:spcPct val="150000"/>
              </a:lnSpc>
              <a:spcBef>
                <a:spcPts val="1200"/>
              </a:spcBef>
              <a:spcAft>
                <a:spcPts val="0"/>
              </a:spcAft>
              <a:buNone/>
            </a:pPr>
            <a:r>
              <a:rPr lang="es" sz="1150">
                <a:solidFill>
                  <a:schemeClr val="lt2"/>
                </a:solidFill>
                <a:highlight>
                  <a:srgbClr val="FFFFFF"/>
                </a:highlight>
                <a:latin typeface="Courier New"/>
                <a:ea typeface="Courier New"/>
                <a:cs typeface="Courier New"/>
                <a:sym typeface="Courier New"/>
              </a:rPr>
              <a:t>if(data){ console.log(data) } //El if es para ejecutar el codigo unicamente si la API trae datos</a:t>
            </a:r>
            <a:endParaRPr sz="1150">
              <a:solidFill>
                <a:schemeClr val="lt2"/>
              </a:solidFill>
              <a:highlight>
                <a:srgbClr val="FFFFFF"/>
              </a:highlight>
              <a:latin typeface="Courier New"/>
              <a:ea typeface="Courier New"/>
              <a:cs typeface="Courier New"/>
              <a:sym typeface="Courier New"/>
            </a:endParaRPr>
          </a:p>
          <a:p>
            <a:pPr marL="152400" marR="152400" lvl="0" indent="0" algn="l" rtl="0">
              <a:lnSpc>
                <a:spcPct val="150000"/>
              </a:lnSpc>
              <a:spcBef>
                <a:spcPts val="1200"/>
              </a:spcBef>
              <a:spcAft>
                <a:spcPts val="0"/>
              </a:spcAft>
              <a:buNone/>
            </a:pPr>
            <a:r>
              <a:rPr lang="es" sz="1150">
                <a:solidFill>
                  <a:schemeClr val="lt2"/>
                </a:solidFill>
                <a:highlight>
                  <a:srgbClr val="FFFFFF"/>
                </a:highlight>
                <a:latin typeface="Courier New"/>
                <a:ea typeface="Courier New"/>
                <a:cs typeface="Courier New"/>
                <a:sym typeface="Courier New"/>
              </a:rPr>
              <a:t>//Imprimir la data en consola (Felicidades, ya has traido los datos de la API, estan en la variable data</a:t>
            </a:r>
            <a:endParaRPr sz="1150">
              <a:solidFill>
                <a:schemeClr val="lt2"/>
              </a:solidFill>
              <a:highlight>
                <a:srgbClr val="FFFFFF"/>
              </a:highlight>
              <a:latin typeface="Courier New"/>
              <a:ea typeface="Courier New"/>
              <a:cs typeface="Courier New"/>
              <a:sym typeface="Courier New"/>
            </a:endParaRPr>
          </a:p>
          <a:p>
            <a:pPr marL="0" lvl="0" indent="0" algn="l" rtl="0">
              <a:lnSpc>
                <a:spcPct val="105000"/>
              </a:lnSpc>
              <a:spcBef>
                <a:spcPts val="120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25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15.	Consumo de una API con KEY</a:t>
            </a:r>
            <a:endParaRPr/>
          </a:p>
        </p:txBody>
      </p:sp>
      <p:sp>
        <p:nvSpPr>
          <p:cNvPr id="1557" name="Google Shape;1557;p25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Hay ciertas API que para interactuar con ellas necesita tener una KEY, esta es básicamente una contraseña. A veces para obtener una KEY necesitas pagar o simplemente registrarte en alguna página. A continuacion se te mostrara un ejemplo de como interactuar con una API con Key</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25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15.	Consumo de una API con KEY</a:t>
            </a:r>
            <a:endParaRPr/>
          </a:p>
        </p:txBody>
      </p:sp>
      <p:sp>
        <p:nvSpPr>
          <p:cNvPr id="1563" name="Google Shape;1563;p25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//Primeramente crearemos una constante con todas las opciones de conexión a la API, por ejemplo el método ‘GET’ es para obtener datos. Y los headers contienen información como el servidor de la api y la KEY, por motivos de seguridad quite la KEY de la API.</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const options = {</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	method: 'GET',</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	headers: {</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		'X-RapidAPI-Key': 'xxxxx',</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		'X-RapidAPI-Host': 'airbnb13.p.rapidapi.com'</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marL="114300" marR="114300" lvl="0" indent="0" algn="l" rtl="0">
              <a:lnSpc>
                <a:spcPct val="150000"/>
              </a:lnSpc>
              <a:spcBef>
                <a:spcPts val="500"/>
              </a:spcBef>
              <a:spcAft>
                <a:spcPts val="0"/>
              </a:spcAft>
              <a:buNone/>
            </a:pPr>
            <a:endParaRPr sz="900">
              <a:solidFill>
                <a:srgbClr val="C5C8C6"/>
              </a:solidFill>
              <a:latin typeface="Courier New"/>
              <a:ea typeface="Courier New"/>
              <a:cs typeface="Courier New"/>
              <a:sym typeface="Courier New"/>
            </a:endParaRPr>
          </a:p>
          <a:p>
            <a:pPr marL="0" lvl="0" indent="0" algn="l" rtl="0">
              <a:lnSpc>
                <a:spcPct val="150000"/>
              </a:lnSpc>
              <a:spcBef>
                <a:spcPts val="500"/>
              </a:spcBef>
              <a:spcAft>
                <a:spcPts val="0"/>
              </a:spcAft>
              <a:buNone/>
            </a:pPr>
            <a:endParaRPr sz="110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5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15.	Consumo de una API con KEY</a:t>
            </a:r>
            <a:endParaRPr/>
          </a:p>
        </p:txBody>
      </p:sp>
      <p:sp>
        <p:nvSpPr>
          <p:cNvPr id="1569" name="Google Shape;1569;p25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900">
                <a:solidFill>
                  <a:schemeClr val="dk1"/>
                </a:solidFill>
                <a:highlight>
                  <a:schemeClr val="lt1"/>
                </a:highlight>
                <a:latin typeface="Courier New"/>
                <a:ea typeface="Courier New"/>
                <a:cs typeface="Courier New"/>
                <a:sym typeface="Courier New"/>
              </a:rPr>
              <a:t>  const [data, setData] = useState(null);   </a:t>
            </a:r>
            <a:endParaRPr sz="900">
              <a:solidFill>
                <a:schemeClr val="dk1"/>
              </a:solidFill>
              <a:highlight>
                <a:schemeClr val="lt1"/>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900">
              <a:solidFill>
                <a:schemeClr val="dk1"/>
              </a:solidFill>
              <a:highlight>
                <a:schemeClr val="lt1"/>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highlight>
                  <a:schemeClr val="lt1"/>
                </a:highlight>
                <a:latin typeface="Courier New"/>
                <a:ea typeface="Courier New"/>
                <a:cs typeface="Courier New"/>
                <a:sym typeface="Courier New"/>
              </a:rPr>
              <a:t>  useEffect(() =&gt; {</a:t>
            </a:r>
            <a:endParaRPr sz="900">
              <a:solidFill>
                <a:schemeClr val="dk1"/>
              </a:solidFill>
              <a:highlight>
                <a:schemeClr val="lt1"/>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highlight>
                  <a:schemeClr val="lt1"/>
                </a:highlight>
                <a:latin typeface="Courier New"/>
                <a:ea typeface="Courier New"/>
                <a:cs typeface="Courier New"/>
                <a:sym typeface="Courier New"/>
              </a:rPr>
              <a:t>        fetch("link", options) //Ingresamos el URL como primer parametro y como segunda la constante de opciones</a:t>
            </a:r>
            <a:endParaRPr sz="900">
              <a:solidFill>
                <a:schemeClr val="dk1"/>
              </a:solidFill>
              <a:highlight>
                <a:schemeClr val="lt1"/>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highlight>
                  <a:schemeClr val="lt1"/>
                </a:highlight>
                <a:latin typeface="Courier New"/>
                <a:ea typeface="Courier New"/>
                <a:cs typeface="Courier New"/>
                <a:sym typeface="Courier New"/>
              </a:rPr>
              <a:t>      .then((res) =&gt; res.json())</a:t>
            </a:r>
            <a:endParaRPr sz="900">
              <a:solidFill>
                <a:schemeClr val="dk1"/>
              </a:solidFill>
              <a:highlight>
                <a:schemeClr val="lt1"/>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900">
                <a:solidFill>
                  <a:schemeClr val="dk1"/>
                </a:solidFill>
                <a:highlight>
                  <a:schemeClr val="lt1"/>
                </a:highlight>
                <a:latin typeface="Courier New"/>
                <a:ea typeface="Courier New"/>
                <a:cs typeface="Courier New"/>
                <a:sym typeface="Courier New"/>
              </a:rPr>
              <a:t>      .then((data) =&gt; setData(data));</a:t>
            </a:r>
            <a:endParaRPr sz="900">
              <a:solidFill>
                <a:schemeClr val="dk1"/>
              </a:solidFill>
              <a:highlight>
                <a:schemeClr val="lt1"/>
              </a:highlight>
              <a:latin typeface="Courier New"/>
              <a:ea typeface="Courier New"/>
              <a:cs typeface="Courier New"/>
              <a:sym typeface="Courier New"/>
            </a:endParaRPr>
          </a:p>
          <a:p>
            <a:pPr marL="152400" marR="152400" lvl="0" indent="0" algn="l" rtl="0">
              <a:lnSpc>
                <a:spcPct val="150000"/>
              </a:lnSpc>
              <a:spcBef>
                <a:spcPts val="1200"/>
              </a:spcBef>
              <a:spcAft>
                <a:spcPts val="0"/>
              </a:spcAft>
              <a:buNone/>
            </a:pPr>
            <a:r>
              <a:rPr lang="es" sz="900">
                <a:solidFill>
                  <a:schemeClr val="dk1"/>
                </a:solidFill>
                <a:highlight>
                  <a:schemeClr val="lt1"/>
                </a:highlight>
                <a:latin typeface="Courier New"/>
                <a:ea typeface="Courier New"/>
                <a:cs typeface="Courier New"/>
                <a:sym typeface="Courier New"/>
              </a:rPr>
              <a:t> }, []); </a:t>
            </a:r>
            <a:endParaRPr sz="900">
              <a:solidFill>
                <a:schemeClr val="dk1"/>
              </a:solidFill>
              <a:highlight>
                <a:schemeClr val="lt1"/>
              </a:highlight>
              <a:latin typeface="Courier New"/>
              <a:ea typeface="Courier New"/>
              <a:cs typeface="Courier New"/>
              <a:sym typeface="Courier New"/>
            </a:endParaRPr>
          </a:p>
          <a:p>
            <a:pPr marL="152400" marR="152400" lvl="0" indent="0" algn="l" rtl="0">
              <a:lnSpc>
                <a:spcPct val="150000"/>
              </a:lnSpc>
              <a:spcBef>
                <a:spcPts val="1200"/>
              </a:spcBef>
              <a:spcAft>
                <a:spcPts val="0"/>
              </a:spcAft>
              <a:buNone/>
            </a:pPr>
            <a:r>
              <a:rPr lang="es" sz="900">
                <a:solidFill>
                  <a:schemeClr val="dk1"/>
                </a:solidFill>
                <a:highlight>
                  <a:schemeClr val="lt1"/>
                </a:highlight>
                <a:latin typeface="Courier New"/>
                <a:ea typeface="Courier New"/>
                <a:cs typeface="Courier New"/>
                <a:sym typeface="Courier New"/>
              </a:rPr>
              <a:t>if(data){ console.log(data) } //El if es para ejecutar el codigo unicamente si la API trae datos</a:t>
            </a:r>
            <a:endParaRPr sz="900">
              <a:solidFill>
                <a:schemeClr val="dk1"/>
              </a:solidFill>
              <a:latin typeface="Courier New"/>
              <a:ea typeface="Courier New"/>
              <a:cs typeface="Courier New"/>
              <a:sym typeface="Courier New"/>
            </a:endParaRPr>
          </a:p>
          <a:p>
            <a:pPr marL="114300" marR="114300" lvl="0" indent="0" algn="l" rtl="0">
              <a:lnSpc>
                <a:spcPct val="150000"/>
              </a:lnSpc>
              <a:spcBef>
                <a:spcPts val="1200"/>
              </a:spcBef>
              <a:spcAft>
                <a:spcPts val="0"/>
              </a:spcAft>
              <a:buNone/>
            </a:pPr>
            <a:endParaRPr sz="900">
              <a:solidFill>
                <a:schemeClr val="dk1"/>
              </a:solidFill>
              <a:latin typeface="Courier New"/>
              <a:ea typeface="Courier New"/>
              <a:cs typeface="Courier New"/>
              <a:sym typeface="Courier New"/>
            </a:endParaRPr>
          </a:p>
          <a:p>
            <a:pPr marL="0" lvl="0" indent="0" algn="l" rtl="0">
              <a:lnSpc>
                <a:spcPct val="150000"/>
              </a:lnSpc>
              <a:spcBef>
                <a:spcPts val="500"/>
              </a:spcBef>
              <a:spcAft>
                <a:spcPts val="0"/>
              </a:spcAft>
              <a:buNone/>
            </a:pPr>
            <a:endParaRPr sz="110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25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16.	Ejercicios extras</a:t>
            </a:r>
            <a:endParaRPr/>
          </a:p>
        </p:txBody>
      </p:sp>
      <p:sp>
        <p:nvSpPr>
          <p:cNvPr id="1575" name="Google Shape;1575;p25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Realizar el juego de 3 en raya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Realizar un buscador de tareas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 carrito de compra funcional donde puedas agregar productos.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una calculadora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 personaje que se mueva a traves del navegador con las teclas de navegacion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259"/>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a:t>
            </a:r>
            <a:endParaRPr/>
          </a:p>
        </p:txBody>
      </p:sp>
      <p:sp>
        <p:nvSpPr>
          <p:cNvPr id="1581" name="Google Shape;1581;p25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Diseño web</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6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¿Qué es el diseño web?</a:t>
            </a:r>
            <a:endParaRPr/>
          </a:p>
        </p:txBody>
      </p:sp>
      <p:sp>
        <p:nvSpPr>
          <p:cNvPr id="1587" name="Google Shape;1587;p26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diseño web implica trabajo relacionado con el layout y diseño de páginas online, así como la producción de contenido, aunque generalmente se aplica a la creación de sitios web.</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6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Adobe XD</a:t>
            </a:r>
            <a:endParaRPr/>
          </a:p>
        </p:txBody>
      </p:sp>
      <p:sp>
        <p:nvSpPr>
          <p:cNvPr id="1593" name="Google Shape;1593;p26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Adobe XD, o Adobe Experience Design, es una herramienta de edición de gráficos que funciona para crear interfaces de páginas web y de aplicaciones. Permite al diseñador enfocarse en la experiencia del usuario al navegar, con un rango mínimo de error y en el menor tiempo posible.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17. HTTP</a:t>
            </a:r>
            <a:endParaRPr/>
          </a:p>
        </p:txBody>
      </p:sp>
      <p:sp>
        <p:nvSpPr>
          <p:cNvPr id="230" name="Google Shape;230;p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Abreviatura de la forma inglesa Hypertext Transfer Protocol, ‘protocolo de transferencia de hipertextos’, que se utiliza en algunas direcciones de internet.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6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Adobe XD</a:t>
            </a:r>
            <a:endParaRPr/>
          </a:p>
        </p:txBody>
      </p:sp>
      <p:sp>
        <p:nvSpPr>
          <p:cNvPr id="1599" name="Google Shape;1599;p26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Descargar: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https://www.fireload.com/25083c28a7e18846/ADBX-MW.rar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050">
                <a:solidFill>
                  <a:srgbClr val="FFFFFF"/>
                </a:solidFill>
                <a:highlight>
                  <a:srgbClr val="181818"/>
                </a:highlight>
              </a:rPr>
              <a:t>www.megawarez.org</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6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Wireframes</a:t>
            </a:r>
            <a:endParaRPr/>
          </a:p>
        </p:txBody>
      </p:sp>
      <p:sp>
        <p:nvSpPr>
          <p:cNvPr id="1605" name="Google Shape;1605;p26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wireframe, también conocido como un esquema de página o plano de pantalla, es una guía visual que representa la estructura esquelética de un sitio web. Los wireframes se crean con el propósito de organizar los elementos para que estos lleven a cabo mejor su propósito particular.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26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Mockups</a:t>
            </a:r>
            <a:endParaRPr/>
          </a:p>
        </p:txBody>
      </p:sp>
      <p:sp>
        <p:nvSpPr>
          <p:cNvPr id="1611" name="Google Shape;1611;p26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mockup es un modelo o un prototipo que se utiliza para exhibir o probar un diseño. El término, que no forma parte del diccionario de la Real Academia Española (RAE) y procede del inglés mock-up, suele ser desarrollado para conocer la opinión de usuarios o consumidores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6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Buenas prácticas de diseño</a:t>
            </a:r>
            <a:endParaRPr/>
          </a:p>
        </p:txBody>
      </p:sp>
      <p:sp>
        <p:nvSpPr>
          <p:cNvPr id="1617" name="Google Shape;1617;p26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https://kinsta.com/es/blog/mejores-practicas-diseno-web/</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266"/>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XXI</a:t>
            </a:r>
            <a:endParaRPr/>
          </a:p>
        </p:txBody>
      </p:sp>
      <p:sp>
        <p:nvSpPr>
          <p:cNvPr id="1623" name="Google Shape;1623;p266"/>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TypeScript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26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¿Qué es TypeScript?</a:t>
            </a:r>
            <a:endParaRPr/>
          </a:p>
        </p:txBody>
      </p:sp>
      <p:sp>
        <p:nvSpPr>
          <p:cNvPr id="1629" name="Google Shape;1629;p26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TypeScript es un lenguaje de programación libre y de código abierto desarrollado y mantenido por Microsoft. Es un superconjunto de JavaScript, que esencialmente añade tipos estáticos y objetos basados en clases.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https://www.w3schools.com/typescript/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6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Opiniones sobre TypeScript</a:t>
            </a:r>
            <a:endParaRPr/>
          </a:p>
        </p:txBody>
      </p:sp>
      <p:sp>
        <p:nvSpPr>
          <p:cNvPr id="1635" name="Google Shape;1635;p26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TypeScript es básicamente javascript con características agregadas, y similar a un preprocesador.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69"/>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XXII</a:t>
            </a:r>
            <a:endParaRPr/>
          </a:p>
        </p:txBody>
      </p:sp>
      <p:sp>
        <p:nvSpPr>
          <p:cNvPr id="1641" name="Google Shape;1641;p26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Python</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Python</a:t>
            </a:r>
            <a:endParaRPr/>
          </a:p>
        </p:txBody>
      </p:sp>
      <p:sp>
        <p:nvSpPr>
          <p:cNvPr id="1647" name="Google Shape;1647;p27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Python es un lenguaje de programación interpretado cuya filosofía hace hincapié en la legibilidad de su código.​ Se trata de un lenguaje de programación multiparadigma, ya que soporta parcialmente la orientación a objetos, programación imperativa y, en menor medida, programación funcional.</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2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Instalación</a:t>
            </a:r>
            <a:endParaRPr/>
          </a:p>
        </p:txBody>
      </p:sp>
      <p:sp>
        <p:nvSpPr>
          <p:cNvPr id="1653" name="Google Shape;1653;p27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de descarga: https://www.python.org/downloads/</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18. SSL</a:t>
            </a:r>
            <a:endParaRPr/>
          </a:p>
        </p:txBody>
      </p:sp>
      <p:sp>
        <p:nvSpPr>
          <p:cNvPr id="236" name="Google Shape;236;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Seguridad de la capa de transporte y su antecesor Secure Sockets Layer son protocolos criptográficos, que proporcionan comunicaciones seguras por una red, comúnmente Internet.​</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7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Documentación de Python</a:t>
            </a:r>
            <a:endParaRPr/>
          </a:p>
        </p:txBody>
      </p:sp>
      <p:sp>
        <p:nvSpPr>
          <p:cNvPr id="1659" name="Google Shape;1659;p27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https://www.w3schools.com/python/</a:t>
            </a:r>
            <a:br>
              <a:rPr lang="es" sz="1600">
                <a:solidFill>
                  <a:srgbClr val="202124"/>
                </a:solidFill>
                <a:highlight>
                  <a:srgbClr val="FFFFFF"/>
                </a:highlight>
                <a:latin typeface="Arial"/>
                <a:ea typeface="Arial"/>
                <a:cs typeface="Arial"/>
                <a:sym typeface="Arial"/>
              </a:rPr>
            </a:br>
            <a:br>
              <a:rPr lang="es" sz="1600">
                <a:solidFill>
                  <a:srgbClr val="202124"/>
                </a:solidFill>
                <a:highlight>
                  <a:srgbClr val="FFFFFF"/>
                </a:highlight>
                <a:latin typeface="Arial"/>
                <a:ea typeface="Arial"/>
                <a:cs typeface="Arial"/>
                <a:sym typeface="Arial"/>
              </a:rPr>
            </a:b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Ejercicios extras</a:t>
            </a:r>
            <a:endParaRPr/>
          </a:p>
        </p:txBody>
      </p:sp>
      <p:sp>
        <p:nvSpPr>
          <p:cNvPr id="1665" name="Google Shape;1665;p27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Realizar un juego de adivinar el número (debe indicar si el número es mayor o menor cada vez que se dé una respuesta e indicar si acertaste)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vector de 3 dimensiones e imprimir 1 elemento de primer array, 3 del segundo array y 5 del 3er array. Ejemplo: [‘hola’,[‘prueba’,’prueba2’,[‘3ra’,’mas elementos’]]]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Encontrar un elemento llamado ‘hola’ dentro de un array sin importar si mayusculas o minusculas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clase con la propiedad nombre y apellido y un metodo nombre_completo que imprima nombre y apellido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74"/>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XXIII</a:t>
            </a:r>
            <a:endParaRPr/>
          </a:p>
        </p:txBody>
      </p:sp>
      <p:sp>
        <p:nvSpPr>
          <p:cNvPr id="1671" name="Google Shape;1671;p27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Base de datos SQL</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2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¿Qué es una base de datos?</a:t>
            </a:r>
            <a:endParaRPr/>
          </a:p>
        </p:txBody>
      </p:sp>
      <p:sp>
        <p:nvSpPr>
          <p:cNvPr id="1677" name="Google Shape;1677;p27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Programa capaz de almacenar gran cantidad de datos, relacionados y estructurados, que pueden ser consultados rápidamente de acuerdo con las características selectivas que se deseen.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SQL</a:t>
            </a:r>
            <a:endParaRPr/>
          </a:p>
        </p:txBody>
      </p:sp>
      <p:sp>
        <p:nvSpPr>
          <p:cNvPr id="1683" name="Google Shape;1683;p27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SQL es un lenguaje de computación para trabajar con conjuntos de datos y las relaciones entre ellos. Los programas de bases de datos relacionales, como Microsoft Office Access, usan SQL para trabajar con datos.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7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MySQL</a:t>
            </a:r>
            <a:endParaRPr/>
          </a:p>
        </p:txBody>
      </p:sp>
      <p:sp>
        <p:nvSpPr>
          <p:cNvPr id="1689" name="Google Shape;1689;p27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MySQL es un sistema de gestión de bases de datos relacionales (RDBMS) de código abierto respaldado por Oracle y basado en el lenguaje de consulta estructurado (SQL). MySQL funciona prácticamente en todas las plataformas, incluyendo Linux, UNIX y Windows. Aunque puede utilizarse en una amplia gama de aplicaciones, MySQL se asocia más a menudo con las aplicaciones web y la publicación en línea.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7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Documentación de SQL</a:t>
            </a:r>
            <a:endParaRPr/>
          </a:p>
        </p:txBody>
      </p:sp>
      <p:sp>
        <p:nvSpPr>
          <p:cNvPr id="1695" name="Google Shape;1695;p27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https://www.w3schools.com/mysql/default.asp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7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Ejercicios extras</a:t>
            </a:r>
            <a:endParaRPr/>
          </a:p>
        </p:txBody>
      </p:sp>
      <p:sp>
        <p:nvSpPr>
          <p:cNvPr id="1701" name="Google Shape;1701;p27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Realizar un query que traiga datos de 3 tablas distintas al mismo tiempo.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Crea dos columnas llamada created_at y updated_at, en donde created_at contenga el timestamp en el cual se crea un dato. Y updated_at que contenga el timestamp de la última vez que se actualizo ese elemento.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Investiga qué son los triggers y crea uno que actualice una tabla una vez que insertes un dato en una tabla distinta.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80"/>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XXIV</a:t>
            </a:r>
            <a:endParaRPr/>
          </a:p>
        </p:txBody>
      </p:sp>
      <p:sp>
        <p:nvSpPr>
          <p:cNvPr id="1707" name="Google Shape;1707;p280"/>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PHP</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28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Qué es PHP</a:t>
            </a:r>
            <a:endParaRPr/>
          </a:p>
        </p:txBody>
      </p:sp>
      <p:sp>
        <p:nvSpPr>
          <p:cNvPr id="1713" name="Google Shape;1713;p2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PHP (acrónimo recursivo de PHP: Hypertext Preprocessor) es un lenguaje de código abierto muy popular especialmente adecuado para el desarrollo web y que puede ser incrustado en HTML.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19. UI</a:t>
            </a:r>
            <a:endParaRPr/>
          </a:p>
        </p:txBody>
      </p:sp>
      <p:sp>
        <p:nvSpPr>
          <p:cNvPr id="242" name="Google Shape;242;p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interfaz de usuario es el medio con que el usuario puede comunicarse con una máquina, equipo, computadora o dispositivo, y comprende todos los puntos de contacto entre el usuario y el equipo.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28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Utilizar PHP</a:t>
            </a:r>
            <a:endParaRPr/>
          </a:p>
        </p:txBody>
      </p:sp>
      <p:sp>
        <p:nvSpPr>
          <p:cNvPr id="1719" name="Google Shape;1719;p28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navegador no entiende PHP, este se tiene que correr por parte del server. Para ello necesitamos que el servidor local ejecute el código PHP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2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Documentación PHP</a:t>
            </a:r>
            <a:endParaRPr/>
          </a:p>
        </p:txBody>
      </p:sp>
      <p:sp>
        <p:nvSpPr>
          <p:cNvPr id="1725" name="Google Shape;1725;p28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https://www.w3schools.com/php/</a:t>
            </a:r>
            <a:endParaRPr sz="1600" b="1">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28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Ejercicios de PHP</a:t>
            </a:r>
            <a:endParaRPr/>
          </a:p>
        </p:txBody>
      </p:sp>
      <p:sp>
        <p:nvSpPr>
          <p:cNvPr id="1731" name="Google Shape;1731;p28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Realizar un formulario de registro con sus respectivas validaciones. El formulario guardará:</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Nombre</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País (List con options)</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Correo</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¿Eres empresa? (Radio button)</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¿De donde escuchaste de nosotros? (Checkbox)</a:t>
            </a:r>
            <a:br>
              <a:rPr lang="es" sz="1600">
                <a:solidFill>
                  <a:srgbClr val="202124"/>
                </a:solidFill>
                <a:highlight>
                  <a:srgbClr val="FFFFFF"/>
                </a:highlight>
                <a:latin typeface="Arial"/>
                <a:ea typeface="Arial"/>
                <a:cs typeface="Arial"/>
                <a:sym typeface="Arial"/>
              </a:rPr>
            </a:br>
            <a:r>
              <a:rPr lang="es" sz="1600">
                <a:solidFill>
                  <a:srgbClr val="202124"/>
                </a:solidFill>
                <a:highlight>
                  <a:srgbClr val="FFFFFF"/>
                </a:highlight>
                <a:latin typeface="Arial"/>
                <a:ea typeface="Arial"/>
                <a:cs typeface="Arial"/>
                <a:sym typeface="Arial"/>
              </a:rPr>
              <a:t>- Contraseña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	Una vez el usuario se registre, debe aparecerle una pantalla en donde pueda visualizar sus datos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8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Ejercicios de PHP</a:t>
            </a:r>
            <a:endParaRPr/>
          </a:p>
        </p:txBody>
      </p:sp>
      <p:sp>
        <p:nvSpPr>
          <p:cNvPr id="1737" name="Google Shape;1737;p28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b="1">
                <a:solidFill>
                  <a:srgbClr val="202124"/>
                </a:solidFill>
                <a:highlight>
                  <a:srgbClr val="FFFFFF"/>
                </a:highlight>
                <a:latin typeface="Arial"/>
                <a:ea typeface="Arial"/>
                <a:cs typeface="Arial"/>
                <a:sym typeface="Arial"/>
              </a:rPr>
              <a:t>OPCIONAL:</a:t>
            </a:r>
            <a:endParaRPr sz="1600" b="1">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b="1">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Enviar los datos por correo electrónico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Guardar los datos en un archivo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Guarda en una base de datos SQL</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8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Ejercicios extras</a:t>
            </a:r>
            <a:endParaRPr/>
          </a:p>
        </p:txBody>
      </p:sp>
      <p:sp>
        <p:nvSpPr>
          <p:cNvPr id="1743" name="Google Shape;1743;p28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formulario que envie datos por correo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formulario que guarde datos en la base de datos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formulario para actualizar un elemento en la base de datos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botón que elimine un elemento de la base de datos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una página que traiga todos los datos de una tabla de la base de datos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87"/>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XXV</a:t>
            </a:r>
            <a:endParaRPr/>
          </a:p>
        </p:txBody>
      </p:sp>
      <p:sp>
        <p:nvSpPr>
          <p:cNvPr id="1749" name="Google Shape;1749;p28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Modelo MVC</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28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Modelo MVC</a:t>
            </a:r>
            <a:endParaRPr/>
          </a:p>
        </p:txBody>
      </p:sp>
      <p:sp>
        <p:nvSpPr>
          <p:cNvPr id="1755" name="Google Shape;1755;p28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Modelo Vista Controlador (MVC) es un estilo de arquitectura de software que separa los datos de una aplicación, la interfaz de usuario, y la lógica de control en tres componentes distintos.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Se trata de un modelo muy maduro y que ha demostrado su validez a lo largo de los años en todo tipo de aplicaciones, y sobre multitud de lenguajes y plataformas de desarrollo.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28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Modelo MVC</a:t>
            </a:r>
            <a:endParaRPr/>
          </a:p>
        </p:txBody>
      </p:sp>
      <p:sp>
        <p:nvSpPr>
          <p:cNvPr id="1761" name="Google Shape;1761;p28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Modelo que contiene una representación de los datos que maneja el sistema, su lógica de negocio, y sus mecanismos de persistencia.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Vista, o interfaz de usuario, que compone la información que se envía al cliente y los mecanismos interacción con éste.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El Controlador, que actúa como intermediario entre el Modelo y la Vista, gestionando el flujo de información entre ellos y las transformaciones para adaptar los datos a las necesidades de cada uno.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29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Modelo MVC</a:t>
            </a:r>
            <a:endParaRPr/>
          </a:p>
        </p:txBody>
      </p:sp>
      <p:pic>
        <p:nvPicPr>
          <p:cNvPr id="1767" name="Google Shape;1767;p290"/>
          <p:cNvPicPr preferRelativeResize="0"/>
          <p:nvPr/>
        </p:nvPicPr>
        <p:blipFill>
          <a:blip r:embed="rId3">
            <a:alphaModFix/>
          </a:blip>
          <a:stretch>
            <a:fillRect/>
          </a:stretch>
        </p:blipFill>
        <p:spPr>
          <a:xfrm>
            <a:off x="2966050" y="1017800"/>
            <a:ext cx="3514576" cy="3866049"/>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291"/>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XXVI</a:t>
            </a:r>
            <a:endParaRPr/>
          </a:p>
        </p:txBody>
      </p:sp>
      <p:sp>
        <p:nvSpPr>
          <p:cNvPr id="1773" name="Google Shape;1773;p291"/>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Laravel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20. UX</a:t>
            </a:r>
            <a:endParaRPr/>
          </a:p>
        </p:txBody>
      </p:sp>
      <p:sp>
        <p:nvSpPr>
          <p:cNvPr id="248" name="Google Shape;248;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experiencia de usuario es el conjunto de factores y elementos relativos a la interacción del usuario con un entorno o dispositivo concretos, dando como resultado una percepción positiva o negativa de dicho servicio, producto o dispositivo.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2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Laravel</a:t>
            </a:r>
            <a:endParaRPr/>
          </a:p>
        </p:txBody>
      </p:sp>
      <p:sp>
        <p:nvSpPr>
          <p:cNvPr id="1779" name="Google Shape;1779;p292"/>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Laravel es un framework de código abierto para desarrollar aplicaciones y servicios web con PHP 5, PHP 7 y PHP 8. Su filosofía es desarrollar código PHP de forma elegante y simple, evitando el "código espagueti". Fue creado en 2011 y tiene una gran influencia de frameworks como Ruby on Rails, Sinatra y ASP.NET MVC.</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Documentación de Laravel</a:t>
            </a:r>
            <a:endParaRPr/>
          </a:p>
        </p:txBody>
      </p:sp>
      <p:sp>
        <p:nvSpPr>
          <p:cNvPr id="1785" name="Google Shape;1785;p293"/>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https://laravel.com/docs/9.x/installation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2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Cosas que necesitamos para instalar Laravel</a:t>
            </a:r>
            <a:endParaRPr/>
          </a:p>
        </p:txBody>
      </p:sp>
      <p:sp>
        <p:nvSpPr>
          <p:cNvPr id="1791" name="Google Shape;1791;p294"/>
          <p:cNvSpPr txBox="1">
            <a:spLocks noGrp="1"/>
          </p:cNvSpPr>
          <p:nvPr>
            <p:ph type="body" idx="1"/>
          </p:nvPr>
        </p:nvSpPr>
        <p:spPr>
          <a:xfrm>
            <a:off x="311700" y="107445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Composer: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https://getcomposer.org/download/</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2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Instalar instalador de laravel</a:t>
            </a:r>
            <a:endParaRPr/>
          </a:p>
        </p:txBody>
      </p:sp>
      <p:sp>
        <p:nvSpPr>
          <p:cNvPr id="1797" name="Google Shape;1797;p295"/>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instalado composer, tenemos acceso a instalar paquetes que formen parte de este gestor de paquetes. Ingresa el siguiente comando para instalar un instalador de laravel:</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950">
                <a:solidFill>
                  <a:srgbClr val="BFC7D5"/>
                </a:solidFill>
                <a:highlight>
                  <a:srgbClr val="252A37"/>
                </a:highlight>
                <a:latin typeface="Courier New"/>
                <a:ea typeface="Courier New"/>
                <a:cs typeface="Courier New"/>
                <a:sym typeface="Courier New"/>
              </a:rPr>
              <a:t>composer global require laravel/installer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instalado puedes hacer uso de este creando tu primer proyecto en Laravel con el siguiente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950">
                <a:solidFill>
                  <a:srgbClr val="BFC7D5"/>
                </a:solidFill>
                <a:highlight>
                  <a:srgbClr val="252A37"/>
                </a:highlight>
                <a:latin typeface="Courier New"/>
                <a:ea typeface="Courier New"/>
                <a:cs typeface="Courier New"/>
                <a:sym typeface="Courier New"/>
              </a:rPr>
              <a:t>laravel new (nombre de la aplicación)   O  laravel new  --jet (login/register incluido) (nombre de la aplicación) </a:t>
            </a:r>
            <a:endParaRPr sz="950">
              <a:solidFill>
                <a:srgbClr val="BFC7D5"/>
              </a:solidFill>
              <a:highlight>
                <a:srgbClr val="252A37"/>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Nota: esto instalar una versión de Laravel óptima para tu PC segun la version de PHP que tengas instalado.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29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Instalar instalador de laravel</a:t>
            </a:r>
            <a:endParaRPr/>
          </a:p>
        </p:txBody>
      </p:sp>
      <p:sp>
        <p:nvSpPr>
          <p:cNvPr id="1803" name="Google Shape;1803;p296"/>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Luego de instalar JetStream, tenemos que instalar todos los paquetes de NODE necesarios.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Con el comando: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npm install</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o en su versión corta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npm i</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ejecutar un proyecto de Laravel, necesitamos ejecutar el siguiente comando: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php artisan serve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29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Estructura de carpetas de laravel</a:t>
            </a:r>
            <a:endParaRPr/>
          </a:p>
        </p:txBody>
      </p:sp>
      <p:sp>
        <p:nvSpPr>
          <p:cNvPr id="1809" name="Google Shape;1809;p297"/>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Cabe destacar que cada versión de laravel puede tener una estructura de carpetas un poco diferente. La destacada a continuación es la versión 9.</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https://laravel.com/docs/9.x/structure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1810" name="Google Shape;1810;p297"/>
          <p:cNvPicPr preferRelativeResize="0"/>
          <p:nvPr/>
        </p:nvPicPr>
        <p:blipFill>
          <a:blip r:embed="rId3">
            <a:alphaModFix/>
          </a:blip>
          <a:stretch>
            <a:fillRect/>
          </a:stretch>
        </p:blipFill>
        <p:spPr>
          <a:xfrm>
            <a:off x="3138520" y="2255675"/>
            <a:ext cx="2866975" cy="229522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29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Estructura de carpetas de laravel</a:t>
            </a:r>
            <a:endParaRPr/>
          </a:p>
        </p:txBody>
      </p:sp>
      <p:sp>
        <p:nvSpPr>
          <p:cNvPr id="1816" name="Google Shape;1816;p298"/>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App: Tiene toda la logica de nuestra aplicación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Bootstrap: contiene bootstrap y archivos de cache, usualmente no se suele tocar esta carpeta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Config: contiene los archivos de configuración de la aplicación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Database: contiene la estructura y funcionamiento de la base de datos así como también la estructura de datos falsos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Node_modules: contiene los paquetes de Node necesarios para que la aplicación funcione.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Public: contiene los archivos públicos como Javascript, Imágenes, CSS, y tambien el archivo index el cual inicializa toda la aplicación.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resources: contiene las vistas así como archivos no compilados de css o js en caso de utilizar un pre-procesador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29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Estructura de carpetas de laravel</a:t>
            </a:r>
            <a:endParaRPr/>
          </a:p>
        </p:txBody>
      </p:sp>
      <p:sp>
        <p:nvSpPr>
          <p:cNvPr id="1822" name="Google Shape;1822;p299"/>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routes: contiene todas las rutas de la aplicación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storage: contiene archivos de registros de la aplicación así como archivos blade compilados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tests: carpeta para realizar unit testing en laravel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vendor: carpeta que contiene los paquetes de composer para que la aplicación funcione.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0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Archivos blade</a:t>
            </a:r>
            <a:endParaRPr/>
          </a:p>
        </p:txBody>
      </p:sp>
      <p:sp>
        <p:nvSpPr>
          <p:cNvPr id="1828" name="Google Shape;1828;p300"/>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Blade es un gestor de plantillas que nos permite utilizar HTML con funcionalidades de un lenguaje de programación con condicionales, switches, loops y más.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Puedes conseguir gran información sobre esta tecnología en la documentación oficial:</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https://laravel.com/docs/9.x/blade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Componentes</a:t>
            </a:r>
            <a:endParaRPr/>
          </a:p>
        </p:txBody>
      </p:sp>
      <p:sp>
        <p:nvSpPr>
          <p:cNvPr id="1834" name="Google Shape;1834;p301"/>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componente de software es una unidad modular de un programa software con interfaces y dependencias bien definidas que permiten ofertar o solicitar un conjunto de servicios o funcionales.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utilización de componentes nos permite tener un código más modular en donde no repitamos un trabajo que ya realizamos anteriormente.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Blade nos permite crear componentes con el siguiente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950">
                <a:solidFill>
                  <a:srgbClr val="BFC7D5"/>
                </a:solidFill>
                <a:highlight>
                  <a:srgbClr val="252A37"/>
                </a:highlight>
                <a:latin typeface="Courier New"/>
                <a:ea typeface="Courier New"/>
                <a:cs typeface="Courier New"/>
                <a:sym typeface="Courier New"/>
              </a:rPr>
              <a:t>php artisan make:component (Nombre)</a:t>
            </a:r>
            <a:endParaRPr sz="950">
              <a:solidFill>
                <a:srgbClr val="BFC7D5"/>
              </a:solidFill>
              <a:highlight>
                <a:srgbClr val="252A37"/>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Estos estarán en la carpeta components dentro resources, para llamar un componente: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x-(nombre)</a:t>
            </a:r>
            <a:r>
              <a:rPr lang="es" sz="1050">
                <a:solidFill>
                  <a:srgbClr val="D4D4D4"/>
                </a:solidFill>
                <a:highlight>
                  <a:srgbClr val="1E1E1E"/>
                </a:highlight>
                <a:latin typeface="Courier New"/>
                <a:ea typeface="Courier New"/>
                <a:cs typeface="Courier New"/>
                <a:sym typeface="Courier New"/>
              </a:rPr>
              <a:t> </a:t>
            </a:r>
            <a:r>
              <a:rPr lang="es"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21. CDN</a:t>
            </a:r>
            <a:endParaRPr/>
          </a:p>
        </p:txBody>
      </p:sp>
      <p:sp>
        <p:nvSpPr>
          <p:cNvPr id="254" name="Google Shape;254;p4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Una red de distribución de contenidos es una red superpuesta de computadoras que contienen copias de datos, colocados en varios puntos de una red con el fin de maximizar el ancho de banda para el acceso a los datos de clientes por la red.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3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livewire</a:t>
            </a:r>
            <a:endParaRPr/>
          </a:p>
        </p:txBody>
      </p:sp>
      <p:sp>
        <p:nvSpPr>
          <p:cNvPr id="1840" name="Google Shape;1840;p302"/>
          <p:cNvSpPr txBox="1">
            <a:spLocks noGrp="1"/>
          </p:cNvSpPr>
          <p:nvPr>
            <p:ph type="body" idx="1"/>
          </p:nvPr>
        </p:nvSpPr>
        <p:spPr>
          <a:xfrm>
            <a:off x="311700" y="982600"/>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Livewire es un framework para Laravel que te permite crear interfaces dinámicas de forma simple, sin dejar de lado la comodidad de Blade.</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Livewire nos permitirá crear componentes, pero a diferencia de los componentes de blade, los componentes de livewire tendrán una parte lógica en la carpeta app y una parte visual en la carpeta resources/views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Para crear un componente livewire:</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200">
                <a:solidFill>
                  <a:srgbClr val="FFCB6B"/>
                </a:solidFill>
                <a:highlight>
                  <a:srgbClr val="292D3E"/>
                </a:highlight>
                <a:latin typeface="Courier New"/>
                <a:ea typeface="Courier New"/>
                <a:cs typeface="Courier New"/>
                <a:sym typeface="Courier New"/>
              </a:rPr>
              <a:t>php</a:t>
            </a:r>
            <a:r>
              <a:rPr lang="es" sz="1200">
                <a:solidFill>
                  <a:srgbClr val="A6ACCD"/>
                </a:solidFill>
                <a:highlight>
                  <a:srgbClr val="292D3E"/>
                </a:highlight>
                <a:latin typeface="Courier New"/>
                <a:ea typeface="Courier New"/>
                <a:cs typeface="Courier New"/>
                <a:sym typeface="Courier New"/>
              </a:rPr>
              <a:t> </a:t>
            </a:r>
            <a:r>
              <a:rPr lang="es" sz="1200">
                <a:solidFill>
                  <a:srgbClr val="C3E88D"/>
                </a:solidFill>
                <a:highlight>
                  <a:srgbClr val="292D3E"/>
                </a:highlight>
                <a:latin typeface="Courier New"/>
                <a:ea typeface="Courier New"/>
                <a:cs typeface="Courier New"/>
                <a:sym typeface="Courier New"/>
              </a:rPr>
              <a:t>artisan</a:t>
            </a:r>
            <a:r>
              <a:rPr lang="es" sz="1200">
                <a:solidFill>
                  <a:srgbClr val="A6ACCD"/>
                </a:solidFill>
                <a:highlight>
                  <a:srgbClr val="292D3E"/>
                </a:highlight>
                <a:latin typeface="Courier New"/>
                <a:ea typeface="Courier New"/>
                <a:cs typeface="Courier New"/>
                <a:sym typeface="Courier New"/>
              </a:rPr>
              <a:t> </a:t>
            </a:r>
            <a:r>
              <a:rPr lang="es" sz="1200">
                <a:solidFill>
                  <a:srgbClr val="C3E88D"/>
                </a:solidFill>
                <a:highlight>
                  <a:srgbClr val="292D3E"/>
                </a:highlight>
                <a:latin typeface="Courier New"/>
                <a:ea typeface="Courier New"/>
                <a:cs typeface="Courier New"/>
                <a:sym typeface="Courier New"/>
              </a:rPr>
              <a:t>make:livewire</a:t>
            </a:r>
            <a:r>
              <a:rPr lang="es" sz="1200">
                <a:solidFill>
                  <a:srgbClr val="A6ACCD"/>
                </a:solidFill>
                <a:highlight>
                  <a:srgbClr val="292D3E"/>
                </a:highlight>
                <a:latin typeface="Courier New"/>
                <a:ea typeface="Courier New"/>
                <a:cs typeface="Courier New"/>
                <a:sym typeface="Courier New"/>
              </a:rPr>
              <a:t> </a:t>
            </a:r>
            <a:r>
              <a:rPr lang="es" sz="1200">
                <a:solidFill>
                  <a:srgbClr val="C3E88D"/>
                </a:solidFill>
                <a:highlight>
                  <a:srgbClr val="292D3E"/>
                </a:highlight>
                <a:latin typeface="Courier New"/>
                <a:ea typeface="Courier New"/>
                <a:cs typeface="Courier New"/>
                <a:sym typeface="Courier New"/>
              </a:rPr>
              <a:t>(nombre)</a:t>
            </a:r>
            <a:endParaRPr sz="1200">
              <a:solidFill>
                <a:srgbClr val="C3E88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C3E88D"/>
              </a:solidFill>
              <a:highlight>
                <a:srgbClr val="292D3E"/>
              </a:highlight>
              <a:latin typeface="Courier New"/>
              <a:ea typeface="Courier New"/>
              <a:cs typeface="Courier New"/>
              <a:sym typeface="Courier New"/>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componentes de Livewire pueden ser llamados de la siguientes forma</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808080"/>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livewire:(nombre)</a:t>
            </a:r>
            <a:r>
              <a:rPr lang="es" sz="1050">
                <a:solidFill>
                  <a:srgbClr val="808080"/>
                </a:solidFill>
                <a:highlight>
                  <a:srgbClr val="1E1E1E"/>
                </a:highlight>
                <a:latin typeface="Courier New"/>
                <a:ea typeface="Courier New"/>
                <a:cs typeface="Courier New"/>
                <a:sym typeface="Courier New"/>
              </a:rPr>
              <a:t>&gt;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Documentacion de livewire: https://laravel-livewire.com/docs/2.x/quickstart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Modelos</a:t>
            </a:r>
            <a:endParaRPr/>
          </a:p>
        </p:txBody>
      </p:sp>
      <p:sp>
        <p:nvSpPr>
          <p:cNvPr id="1846" name="Google Shape;1846;p303"/>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Los modelos son la base de la interacción entre la base de datos y la aplicacion, asi que cada elemento de la base de datos necesita su propio modelo para poder llamar a los datos.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crear un modelo puedes utilizar el siguiente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php artisan make:model Video(singular)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crear un modelo con un factory y una migration puedes utilizar el siguiente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php artisan make:model Video(singular) -mf</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https://laravel.com/docs/9.x/eloquent-serialization</a:t>
            </a: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30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Migrations	</a:t>
            </a:r>
            <a:endParaRPr/>
          </a:p>
        </p:txBody>
      </p:sp>
      <p:sp>
        <p:nvSpPr>
          <p:cNvPr id="1852" name="Google Shape;1852;p304"/>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Laravel nunca tocamos la base de datos directamente, sino que lo hacemos a través de laravel. De esta forma todos los desarrolladores pueden tener la misma estructura de base de datos en cualquier momento. Un migration representa a una tabla de la base de datos (SQL) que es codigo y puede ser ejecutado para crear la estructura de base de datos en cualquier pc. Aqui puedes conseguir mas documentacion al respecto: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https://laravel.com/docs/9.x/migrations#main-content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ejecutar las migrations una vez realizadas: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php artisan migrate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Para ejecutar las migrations con los factory:</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php artisan migrate –seed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30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Factory</a:t>
            </a:r>
            <a:endParaRPr/>
          </a:p>
        </p:txBody>
      </p:sp>
      <p:sp>
        <p:nvSpPr>
          <p:cNvPr id="1858" name="Google Shape;1858;p305"/>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 factory es la estructura de datos que creamos con FAKER una libreria para crear datos falsos, una vez creada la estructura podemos ejecutar el archivo seeder para ejecutar estos.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Puedes conseguir mas informacion aqui: https://laravel.com/docs/9.x/database-testing</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30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Ejercicios extras</a:t>
            </a:r>
            <a:endParaRPr/>
          </a:p>
        </p:txBody>
      </p:sp>
      <p:sp>
        <p:nvSpPr>
          <p:cNvPr id="1864" name="Google Shape;1864;p306"/>
          <p:cNvSpPr txBox="1">
            <a:spLocks noGrp="1"/>
          </p:cNvSpPr>
          <p:nvPr>
            <p:ph type="body" idx="1"/>
          </p:nvPr>
        </p:nvSpPr>
        <p:spPr>
          <a:xfrm>
            <a:off x="311700" y="1017800"/>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una aplicación de blogs (donde puedas ver todos los blogsy un blog), crear 100 blogs falsos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formulario donde puedas crear datos.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 formulario donde puedas actualizar un blog.</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 botón para eliminar un blog.</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307"/>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XXVII</a:t>
            </a:r>
            <a:endParaRPr/>
          </a:p>
        </p:txBody>
      </p:sp>
      <p:sp>
        <p:nvSpPr>
          <p:cNvPr id="1870" name="Google Shape;1870;p30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Base de datos NOSQL</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3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Base de datos NoSQL</a:t>
            </a:r>
            <a:endParaRPr/>
          </a:p>
        </p:txBody>
      </p:sp>
      <p:sp>
        <p:nvSpPr>
          <p:cNvPr id="1876" name="Google Shape;1876;p30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NoSQL se refiere a una base de datos no relacional o no SQL. Una base de datos relacional es un formato de bases de datos muy estructurado basado en una tabla, como MySQL u Oracle. Las bases de datos NoSQL están orientadas a los documentos y le permiten almacenar y recuperar datos en formatos que no sean tablas. Algunas de las plataformas NoSQL más conocidas son MongoDB, Elasticsearch® y Redis®.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3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¿Qué es MongoDB?</a:t>
            </a:r>
            <a:endParaRPr/>
          </a:p>
        </p:txBody>
      </p:sp>
      <p:sp>
        <p:nvSpPr>
          <p:cNvPr id="1882" name="Google Shape;1882;p30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MongoDB es una base de datos de documentos que ofrece una gran escalabilidad y flexibilidad, y un modelo de consultas e indexación avanzado.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de descarga: </a:t>
            </a:r>
            <a:r>
              <a:rPr lang="es" sz="1600" u="sng">
                <a:solidFill>
                  <a:schemeClr val="hlink"/>
                </a:solidFill>
                <a:highlight>
                  <a:srgbClr val="FFFFFF"/>
                </a:highlight>
                <a:latin typeface="Arial"/>
                <a:ea typeface="Arial"/>
                <a:cs typeface="Arial"/>
                <a:sym typeface="Arial"/>
                <a:hlinkClick r:id="rId3"/>
              </a:rPr>
              <a:t>https://www.mongodb.com/try/download/community</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Descarga de gesto de base de datos (ROBO3T): https://robomongo.org/download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31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Documentación/ejercicios de MongoDB</a:t>
            </a:r>
            <a:endParaRPr/>
          </a:p>
        </p:txBody>
      </p:sp>
      <p:sp>
        <p:nvSpPr>
          <p:cNvPr id="1888" name="Google Shape;1888;p31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link: https://www.w3resource.com/mongodb-exercises/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3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Algunos comando a utilizar</a:t>
            </a:r>
            <a:endParaRPr/>
          </a:p>
        </p:txBody>
      </p:sp>
      <p:sp>
        <p:nvSpPr>
          <p:cNvPr id="1894" name="Google Shape;1894;p31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db.(colección).find()</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db.(colección).insert({nombre:”Juan Rodriguez”, edad: 24})</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db.(colección).insertOne({nombre:”Juan Rodriguez”, edad: 24})</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db.(colección).insert(variable)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db.(colección).insertMany([{nombre:”Juan Rodriguez”, edad: 24},{nombre:”Juan Rodriguez”, edad: 24}])</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db.(colección).remove({})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db.(colección).remove({‘_id’:ObjectId(“****”)})</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db.(colección).remove({‘$or’:[{“nombre”:”juan”},{“nombre”:”carlos”}]})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db.(colección).deleteOne({‘$or’:[{“nombre”:”juan”},{“nombre”:”carlos”}]]})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db.(colección).deleteMany({‘$or’:[{“nombre”:”juan”},{“nombre”:”carlos”}]]})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db.(colección).deleteMany({‘$and’:[{“nombre”:”juan”},{“ciudad”:”Maracaibo”}]]})</a:t>
            </a: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La importancia de la web</a:t>
            </a:r>
            <a:endParaRPr/>
          </a:p>
        </p:txBody>
      </p:sp>
      <p:sp>
        <p:nvSpPr>
          <p:cNvPr id="98" name="Google Shape;98;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Hoy en día nos conectamos a la web en todo momento, hemos desarrollado conceptos como el “internet of things”, esto ha convertido a la programación web uno de los sectores más demandados en la actualidad. </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 </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Te felicito personalmente por elegir conocer más de esta área.</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22. W3C</a:t>
            </a:r>
            <a:endParaRPr/>
          </a:p>
        </p:txBody>
      </p:sp>
      <p:sp>
        <p:nvSpPr>
          <p:cNvPr id="260" name="Google Shape;260;p4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Consorcio WWW, en inglés: World Wide Web Consortium, es un consorcio internacional que genera recomendaciones y estándares que aseguran el crecimiento de la World Wide Web a largo plazo.​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3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Algunos comando a utilizar</a:t>
            </a:r>
            <a:endParaRPr/>
          </a:p>
        </p:txBody>
      </p:sp>
      <p:sp>
        <p:nvSpPr>
          <p:cNvPr id="1900" name="Google Shape;1900;p31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$lt menor qué</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$lte menor igual qué</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$gt mayor qué</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$gte mayor igual qué</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$ne no igual qué</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db.(colección).deleteMany({‘$and’:[{“nombre”:”juan”},{“edad”:{$gte:30}}]})</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db.(colección).update({‘_id’:ObjectId(“****”)}, {nombre:”hola”})</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db.(colección).update({‘_id’:ObjectId(“****”)}, {$set:{fechaDeNacimiento:ISODate(‘1998-05-26’)}})</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db.(colección).update({‘_id’:ObjectId(“****”)}, {$unset:{edad:1}})</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db.(colección).update({“edad”:{$gte:30}}, {$set:{edad:30}})</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db.(colección).update({“edad”:{$gte:30}}, {$set:{edad:30}, {multi:true})</a:t>
            </a: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31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Algunos comando a utilizar</a:t>
            </a:r>
            <a:endParaRPr/>
          </a:p>
        </p:txBody>
      </p:sp>
      <p:sp>
        <p:nvSpPr>
          <p:cNvPr id="1906" name="Google Shape;1906;p31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db.(colección).update({“sexo”:”f”}, {$set:{bono:30}, {multi:true})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db.(colección).update({$and:, [{edad:{$gte:30, $lte:40}}]}, {$set: {extra:5000}}, {multi:true})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db.(colección).find({}).sort({nombre:-1,edad:1})</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db.(colección).find({edad:30}), {nombre:-1,edad:1,sexo:1})</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db.(colección).find({edad:{$gte:30}},{nombre:-1,edad:1,sexo:1}.sort({edad:1})</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db.(colección).find({edad:{$gte:30, $lte:50}})</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db.(colección).find({nombre:/^J/i})</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db.(colección).find({nombre:/^J$/i})</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db.(colección).count({$or:[{area:'ventas'},{area:'compras'}] })</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db.(colección).find({edad: {$gte:40}}).count()</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db.(colección).find({area:{$in:['compras','ventas']},sexo:'F'}).sort({edad:-1}).limit(1)</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3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Algunos comando a utilizar</a:t>
            </a:r>
            <a:endParaRPr/>
          </a:p>
        </p:txBody>
      </p:sp>
      <p:sp>
        <p:nvSpPr>
          <p:cNvPr id="1912" name="Google Shape;1912;p31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db.(colección).update({‘_id’:ObjectId(“****”)}, {$push:{telefono:'04146012659'}})</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db.(colección).update({‘_id’:ObjectId(“****”)},{$push:{deportes:{'pelota':'futbol','acuaticos':'natacion'}}})</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db.(colección).aggregate([{$match:{genero:'F',edad:{$gte:20}}},{$group:{_id:'$area',total:{$sum:'$salario'}}}])</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db.createCollection('test');</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db.getCollection(colección).drop()</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db.empresa.aggregate([{</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    $lookup: {</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    from: "users",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    localField: "edad",</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    foreignField: "edad",</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    as: "edades"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3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Ejercicios extras</a:t>
            </a:r>
            <a:endParaRPr/>
          </a:p>
        </p:txBody>
      </p:sp>
      <p:sp>
        <p:nvSpPr>
          <p:cNvPr id="1918" name="Google Shape;1918;p31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chemeClr val="lt1"/>
                </a:highlight>
                <a:latin typeface="Arial"/>
                <a:ea typeface="Arial"/>
                <a:cs typeface="Arial"/>
                <a:sym typeface="Arial"/>
              </a:rPr>
              <a:t>Crea una colección de de ventas la cual contenga un array llamado factura con 3 elementos vendidos</a:t>
            </a:r>
            <a:endParaRPr sz="1600">
              <a:solidFill>
                <a:srgbClr val="202124"/>
              </a:solidFill>
              <a:highlight>
                <a:schemeClr val="lt1"/>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chemeClr val="lt1"/>
                </a:highlight>
                <a:latin typeface="Arial"/>
                <a:ea typeface="Arial"/>
                <a:cs typeface="Arial"/>
                <a:sym typeface="Arial"/>
              </a:rPr>
              <a:t>Elimina solo un elemento del array anterior</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chemeClr val="lt1"/>
                </a:highlight>
                <a:latin typeface="Arial"/>
                <a:ea typeface="Arial"/>
                <a:cs typeface="Arial"/>
                <a:sym typeface="Arial"/>
              </a:rPr>
              <a:t>Algunos ejercicios:</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chemeClr val="lt1"/>
                </a:highlight>
                <a:latin typeface="Arial"/>
                <a:ea typeface="Arial"/>
                <a:cs typeface="Arial"/>
                <a:sym typeface="Arial"/>
                <a:hlinkClick r:id="rId3"/>
              </a:rPr>
              <a:t>https://gist.github.com/AlejoJamC/eb91b093d98b82a2a05ac330e20ead28</a:t>
            </a:r>
            <a:endParaRPr sz="1600">
              <a:solidFill>
                <a:srgbClr val="202124"/>
              </a:solidFill>
              <a:highlight>
                <a:schemeClr val="lt1"/>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316"/>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XXVIII</a:t>
            </a:r>
            <a:endParaRPr/>
          </a:p>
        </p:txBody>
      </p:sp>
      <p:sp>
        <p:nvSpPr>
          <p:cNvPr id="1924" name="Google Shape;1924;p316"/>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NodeJs</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31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¿Qué es NodeJs?</a:t>
            </a:r>
            <a:endParaRPr/>
          </a:p>
        </p:txBody>
      </p:sp>
      <p:sp>
        <p:nvSpPr>
          <p:cNvPr id="1930" name="Google Shape;1930;p31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Node.js, es un entorno en tiempo de ejecución multiplataforma para la capa del servidor (en el lado del servidor) basado en JavaScript.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Node.js es un entorno controlado por eventos diseñado para crear aplicaciones escalables, permitiéndote establecer y gestionar múltiples conexiones al mismo tiempo. Gracias a esta característica, no tienes que preocuparte con el bloqueo de procesos, pues no hay bloqueos.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https://www.w3schools.com/nodejs/default.asp</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1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¿Quienes utilizan NodeJs?</a:t>
            </a:r>
            <a:endParaRPr/>
          </a:p>
        </p:txBody>
      </p:sp>
      <p:sp>
        <p:nvSpPr>
          <p:cNvPr id="1936" name="Google Shape;1936;p31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Netflix</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PayPal</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Uber</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Linkedin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Ebay</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31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¿Que necesito para utilizar NodeJs?</a:t>
            </a:r>
            <a:endParaRPr/>
          </a:p>
        </p:txBody>
      </p:sp>
      <p:sp>
        <p:nvSpPr>
          <p:cNvPr id="1942" name="Google Shape;1942;p31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Instalar NodeJs: https://nodejs.org/es/download/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32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¿Qué es API?</a:t>
            </a:r>
            <a:endParaRPr/>
          </a:p>
        </p:txBody>
      </p:sp>
      <p:sp>
        <p:nvSpPr>
          <p:cNvPr id="1948" name="Google Shape;1948;p32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API o interfaz de programación de aplicaciones es un conjunto de definiciones y protocolos que se usa para diseñar e integrar el software de las aplicaciones.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32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Utilización de NodeJs</a:t>
            </a:r>
            <a:endParaRPr/>
          </a:p>
        </p:txBody>
      </p:sp>
      <p:sp>
        <p:nvSpPr>
          <p:cNvPr id="1954" name="Google Shape;1954;p32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utilizar o iniciar un proyecto en NodeJs primero crea una carpeta y en esta ejecuta el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npm init -y</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realizado esto, crea un archivo index.js e ir al archivo package.json y cambiar “test” por ‘“dev” y ponerle el siguiente valor: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CE9178"/>
                </a:solidFill>
                <a:highlight>
                  <a:srgbClr val="1E1E1E"/>
                </a:highlight>
                <a:latin typeface="Courier New"/>
                <a:ea typeface="Courier New"/>
                <a:cs typeface="Courier New"/>
                <a:sym typeface="Courier New"/>
              </a:rPr>
              <a:t>"nodemon index.js"</a:t>
            </a: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23. Responsive</a:t>
            </a:r>
            <a:endParaRPr/>
          </a:p>
        </p:txBody>
      </p:sp>
      <p:sp>
        <p:nvSpPr>
          <p:cNvPr id="266" name="Google Shape;266;p4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Cuando utilizamos el término “responsive” (adaptable), nos referimos principalmente a “responsive design” (diseño web adaptable). Esto significa hacer que un sitio web sea accesible y adaptable en todos los devices: tabletas, smartphones, etc.</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32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Utilización de NodeJs</a:t>
            </a:r>
            <a:endParaRPr/>
          </a:p>
        </p:txBody>
      </p:sp>
      <p:sp>
        <p:nvSpPr>
          <p:cNvPr id="1960" name="Google Shape;1960;p32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Luego instalar nodemon para poder ejecutar un entorno de desarrollo con el siguiente comando:</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npm i nodemon -D</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Instalar express también</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npm i express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32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ExpressJs</a:t>
            </a:r>
            <a:endParaRPr/>
          </a:p>
        </p:txBody>
      </p:sp>
      <p:sp>
        <p:nvSpPr>
          <p:cNvPr id="1966" name="Google Shape;1966;p32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Express.js, o simplemente Express, es un marco de aplicación web de back-end para Node.js, lanzado como software gratuito y de código abierto bajo la licencia MIT. Está diseñado para crear aplicaciones web y API. Se le ha llamado el marco de servidor estándar de facto para Node.js.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32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API REST: Representational State Transfer</a:t>
            </a:r>
            <a:endParaRPr/>
          </a:p>
        </p:txBody>
      </p:sp>
      <p:sp>
        <p:nvSpPr>
          <p:cNvPr id="1972" name="Google Shape;1972;p32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Es una convención que se refiere a servicios web por protocolo HTTP</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Métodos: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Get: Obtener</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Put: Modificar/Actualizar (Todo un elemento)</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Patch: Modificar/Actualizar (Parcialmente un elemento)</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Post: Crear</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Delete: Eliminar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32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API REST: Representational State Transfer</a:t>
            </a:r>
            <a:endParaRPr/>
          </a:p>
        </p:txBody>
      </p:sp>
      <p:pic>
        <p:nvPicPr>
          <p:cNvPr id="1978" name="Google Shape;1978;p325"/>
          <p:cNvPicPr preferRelativeResize="0"/>
          <p:nvPr/>
        </p:nvPicPr>
        <p:blipFill>
          <a:blip r:embed="rId3">
            <a:alphaModFix/>
          </a:blip>
          <a:stretch>
            <a:fillRect/>
          </a:stretch>
        </p:blipFill>
        <p:spPr>
          <a:xfrm>
            <a:off x="311700" y="1039000"/>
            <a:ext cx="5349253" cy="379970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32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ENDPOINTS</a:t>
            </a:r>
            <a:endParaRPr/>
          </a:p>
        </p:txBody>
      </p:sp>
      <p:sp>
        <p:nvSpPr>
          <p:cNvPr id="1984" name="Google Shape;1984;p32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Los endpoints son las URLs de un API o un backend que responden a una petición. Los mismos entrypoints tienen que calzar con un endpoint para existir. Algo debe responder para que se renderice un sitio con sentido para el visitante.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32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Iniciar un proyecto de NodeJs</a:t>
            </a:r>
            <a:endParaRPr/>
          </a:p>
        </p:txBody>
      </p:sp>
      <p:sp>
        <p:nvSpPr>
          <p:cNvPr id="1990" name="Google Shape;1990;p32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una vez realizado los pasos anteriores crear un archivo index.js, en donde puedes agregar lo siguiente: </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express</a:t>
            </a:r>
            <a:r>
              <a:rPr lang="es" sz="1050">
                <a:solidFill>
                  <a:srgbClr val="D4D4D4"/>
                </a:solidFill>
                <a:highlight>
                  <a:srgbClr val="1E1E1E"/>
                </a:highlight>
                <a:latin typeface="Courier New"/>
                <a:ea typeface="Courier New"/>
                <a:cs typeface="Courier New"/>
                <a:sym typeface="Courier New"/>
              </a:rPr>
              <a:t> = </a:t>
            </a:r>
            <a:r>
              <a:rPr lang="es" sz="1050">
                <a:solidFill>
                  <a:srgbClr val="DCDCAA"/>
                </a:solidFill>
                <a:highlight>
                  <a:srgbClr val="1E1E1E"/>
                </a:highlight>
                <a:latin typeface="Courier New"/>
                <a:ea typeface="Courier New"/>
                <a:cs typeface="Courier New"/>
                <a:sym typeface="Courier New"/>
              </a:rPr>
              <a:t>require</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'express'</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//requerir express</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4FC1FF"/>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 = </a:t>
            </a:r>
            <a:r>
              <a:rPr lang="es" sz="1050">
                <a:solidFill>
                  <a:srgbClr val="DCDCAA"/>
                </a:solidFill>
                <a:highlight>
                  <a:srgbClr val="1E1E1E"/>
                </a:highlight>
                <a:latin typeface="Courier New"/>
                <a:ea typeface="Courier New"/>
                <a:cs typeface="Courier New"/>
                <a:sym typeface="Courier New"/>
              </a:rPr>
              <a:t>express</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//ejecutar express</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4FC1FF"/>
                </a:solidFill>
                <a:highlight>
                  <a:srgbClr val="1E1E1E"/>
                </a:highlight>
                <a:latin typeface="Courier New"/>
                <a:ea typeface="Courier New"/>
                <a:cs typeface="Courier New"/>
                <a:sym typeface="Courier New"/>
              </a:rPr>
              <a:t>port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3000</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//crear un puerto</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6A9955"/>
                </a:solidFill>
                <a:highlight>
                  <a:srgbClr val="1E1E1E"/>
                </a:highlight>
                <a:latin typeface="Courier New"/>
                <a:ea typeface="Courier New"/>
                <a:cs typeface="Courier New"/>
                <a:sym typeface="Courier New"/>
              </a:rPr>
              <a:t>//mi primera ruta</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FC1FF"/>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get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=&gt;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send</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'Hola Mundo'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6A9955"/>
                </a:solidFill>
                <a:highlight>
                  <a:srgbClr val="1E1E1E"/>
                </a:highlight>
                <a:latin typeface="Courier New"/>
                <a:ea typeface="Courier New"/>
                <a:cs typeface="Courier New"/>
                <a:sym typeface="Courier New"/>
              </a:rPr>
              <a:t>//escucho al puerto que cree</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FC1FF"/>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listen</a:t>
            </a:r>
            <a:r>
              <a:rPr lang="es" sz="1050">
                <a:solidFill>
                  <a:srgbClr val="D4D4D4"/>
                </a:solidFill>
                <a:highlight>
                  <a:srgbClr val="1E1E1E"/>
                </a:highlight>
                <a:latin typeface="Courier New"/>
                <a:ea typeface="Courier New"/>
                <a:cs typeface="Courier New"/>
                <a:sym typeface="Courier New"/>
              </a:rPr>
              <a:t>(</a:t>
            </a:r>
            <a:r>
              <a:rPr lang="es" sz="1050">
                <a:solidFill>
                  <a:srgbClr val="4FC1FF"/>
                </a:solidFill>
                <a:highlight>
                  <a:srgbClr val="1E1E1E"/>
                </a:highlight>
                <a:latin typeface="Courier New"/>
                <a:ea typeface="Courier New"/>
                <a:cs typeface="Courier New"/>
                <a:sym typeface="Courier New"/>
              </a:rPr>
              <a:t>port</a:t>
            </a:r>
            <a:r>
              <a:rPr lang="es" sz="1050">
                <a:solidFill>
                  <a:srgbClr val="D4D4D4"/>
                </a:solidFill>
                <a:highlight>
                  <a:srgbClr val="1E1E1E"/>
                </a:highlight>
                <a:latin typeface="Courier New"/>
                <a:ea typeface="Courier New"/>
                <a:cs typeface="Courier New"/>
                <a:sym typeface="Courier New"/>
              </a:rPr>
              <a:t>, () </a:t>
            </a:r>
            <a:r>
              <a:rPr lang="es" sz="1050">
                <a:solidFill>
                  <a:srgbClr val="569CD6"/>
                </a:solidFill>
                <a:highlight>
                  <a:srgbClr val="1E1E1E"/>
                </a:highlight>
                <a:latin typeface="Courier New"/>
                <a:ea typeface="Courier New"/>
                <a:cs typeface="Courier New"/>
                <a:sym typeface="Courier New"/>
              </a:rPr>
              <a:t>=&gt;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console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log</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'Mi port '</a:t>
            </a:r>
            <a:r>
              <a:rPr lang="es" sz="1050">
                <a:solidFill>
                  <a:srgbClr val="D4D4D4"/>
                </a:solidFill>
                <a:highlight>
                  <a:srgbClr val="1E1E1E"/>
                </a:highlight>
                <a:latin typeface="Courier New"/>
                <a:ea typeface="Courier New"/>
                <a:cs typeface="Courier New"/>
                <a:sym typeface="Courier New"/>
              </a:rPr>
              <a:t> + </a:t>
            </a:r>
            <a:r>
              <a:rPr lang="es" sz="1050">
                <a:solidFill>
                  <a:srgbClr val="4FC1FF"/>
                </a:solidFill>
                <a:highlight>
                  <a:srgbClr val="1E1E1E"/>
                </a:highlight>
                <a:latin typeface="Courier New"/>
                <a:ea typeface="Courier New"/>
                <a:cs typeface="Courier New"/>
                <a:sym typeface="Courier New"/>
              </a:rPr>
              <a:t>port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32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Iniciar un proyecto de NodeJs</a:t>
            </a:r>
            <a:endParaRPr/>
          </a:p>
        </p:txBody>
      </p:sp>
      <p:sp>
        <p:nvSpPr>
          <p:cNvPr id="1996" name="Google Shape;1996;p32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realizado esto, puedes ejecutar el comando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npm run dev</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Una vez tengas creadas algunas rutas para tu proyecto, debemos recordar que cada archivo debe tener su propia y única funcionalidad. Por ello, crea una carpeta de “routes” donde trabajes todas las rutas de tus proyectos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carpeta de rutas solo se debe ocupar de las rutas de tus proyectos, mas no de su funcionalidad.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32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Iniciar un proyecto de NodeJs</a:t>
            </a:r>
            <a:endParaRPr/>
          </a:p>
        </p:txBody>
      </p:sp>
      <p:sp>
        <p:nvSpPr>
          <p:cNvPr id="2002" name="Google Shape;2002;p32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Para la funcionalidad de cada ruta del proyecto debes crear la carpeta “services” y alli trabajar los servicios de API (La funcionalidades de todas tus rutas y el proyecto).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Formato para iniciar un servicio: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ProductsService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constructor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///Variables goblales o metodos que deben inicializar al inicio</a:t>
            </a:r>
            <a:endParaRPr sz="105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EC9B0"/>
                </a:solidFill>
                <a:highlight>
                  <a:srgbClr val="1E1E1E"/>
                </a:highlight>
                <a:latin typeface="Courier New"/>
                <a:ea typeface="Courier New"/>
                <a:cs typeface="Courier New"/>
                <a:sym typeface="Courier New"/>
              </a:rPr>
              <a:t>module</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exports</a:t>
            </a:r>
            <a:r>
              <a:rPr lang="es" sz="1050">
                <a:solidFill>
                  <a:srgbClr val="D4D4D4"/>
                </a:solidFill>
                <a:highlight>
                  <a:srgbClr val="1E1E1E"/>
                </a:highlight>
                <a:latin typeface="Courier New"/>
                <a:ea typeface="Courier New"/>
                <a:cs typeface="Courier New"/>
                <a:sym typeface="Courier New"/>
              </a:rPr>
              <a:t> = </a:t>
            </a:r>
            <a:r>
              <a:rPr lang="es" sz="1050">
                <a:solidFill>
                  <a:srgbClr val="4EC9B0"/>
                </a:solidFill>
                <a:highlight>
                  <a:srgbClr val="1E1E1E"/>
                </a:highlight>
                <a:latin typeface="Courier New"/>
                <a:ea typeface="Courier New"/>
                <a:cs typeface="Courier New"/>
                <a:sym typeface="Courier New"/>
              </a:rPr>
              <a:t>ProductsService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33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Iniciar un proyecto de NodeJs</a:t>
            </a:r>
            <a:endParaRPr/>
          </a:p>
        </p:txBody>
      </p:sp>
      <p:sp>
        <p:nvSpPr>
          <p:cNvPr id="2008" name="Google Shape;2008;p33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en los servicios es en donde agregamos funcionalidades a cada una de las rutas como: agregar un elemento, actualizar un elemento, eliminar un elemento,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33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INSOMNIA</a:t>
            </a:r>
            <a:endParaRPr/>
          </a:p>
        </p:txBody>
      </p:sp>
      <p:sp>
        <p:nvSpPr>
          <p:cNvPr id="2014" name="Google Shape;2014;p33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es una aplicación que nos permite realizar pruebas API. Es un cliente HTTP que nos da la posibilidad de testear 'HTTP requests' a través de una interfaz gráfica de usuario, por medio de la cual obtendremos diferentes tipos de respuesta que posteriormente deberán ser validados.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Link de descarga: https://insomnia.rest/download</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24. Cliente</a:t>
            </a:r>
            <a:endParaRPr/>
          </a:p>
        </p:txBody>
      </p:sp>
      <p:sp>
        <p:nvSpPr>
          <p:cNvPr id="272" name="Google Shape;272;p4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el demandante de un servicio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BOOM</a:t>
            </a:r>
            <a:endParaRPr/>
          </a:p>
        </p:txBody>
      </p:sp>
      <p:sp>
        <p:nvSpPr>
          <p:cNvPr id="2020" name="Google Shape;2020;p33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Esta librería te permite trabajar con errores, enviado una respuesta de servidor y un mensaje automáticamente con solo decir el tipo de error. Este puede ser utilizado en middlewares de tipo error.</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https://hapi.dev/module/boom/api/?v=9.1.4</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npm i @hapi/boom</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33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JOI</a:t>
            </a:r>
            <a:endParaRPr/>
          </a:p>
        </p:txBody>
      </p:sp>
      <p:sp>
        <p:nvSpPr>
          <p:cNvPr id="2026" name="Google Shape;2026;p33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Esta librería sirve para la validación de datos.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https://joi.dev/api/?v=17.6.0</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npm i joi</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33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CORS</a:t>
            </a:r>
            <a:endParaRPr/>
          </a:p>
        </p:txBody>
      </p:sp>
      <p:sp>
        <p:nvSpPr>
          <p:cNvPr id="2032" name="Google Shape;2032;p33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Paquete que sirve para poder manejar una lista de conexiones a nuestra API</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instalación:</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npm i cors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3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FAKER</a:t>
            </a:r>
            <a:endParaRPr/>
          </a:p>
        </p:txBody>
      </p:sp>
      <p:sp>
        <p:nvSpPr>
          <p:cNvPr id="2038" name="Google Shape;2038;p33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Crear datos falsos</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comando para instalar faker: </a:t>
            </a:r>
            <a:r>
              <a:rPr lang="es" sz="1050">
                <a:solidFill>
                  <a:srgbClr val="000000"/>
                </a:solidFill>
                <a:highlight>
                  <a:srgbClr val="DBFFDB"/>
                </a:highlight>
                <a:latin typeface="Courier New"/>
                <a:ea typeface="Courier New"/>
                <a:cs typeface="Courier New"/>
                <a:sym typeface="Courier New"/>
              </a:rPr>
              <a:t>npm i faker@5.5.3</a:t>
            </a: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35714"/>
              </a:lnSpc>
              <a:spcBef>
                <a:spcPts val="0"/>
              </a:spcBef>
              <a:spcAft>
                <a:spcPts val="0"/>
              </a:spcAft>
              <a:buNone/>
            </a:pPr>
            <a:r>
              <a:rPr lang="es" sz="1600">
                <a:solidFill>
                  <a:srgbClr val="202124"/>
                </a:solidFill>
                <a:highlight>
                  <a:srgbClr val="FFFFFF"/>
                </a:highlight>
                <a:latin typeface="Arial"/>
                <a:ea typeface="Arial"/>
                <a:cs typeface="Arial"/>
                <a:sym typeface="Arial"/>
              </a:rPr>
              <a:t>https://fakerjs.dev/guide/#browser</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33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Ejercicios extras</a:t>
            </a:r>
            <a:endParaRPr/>
          </a:p>
        </p:txBody>
      </p:sp>
      <p:sp>
        <p:nvSpPr>
          <p:cNvPr id="2044" name="Google Shape;2044;p33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35714"/>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Realizar una API CRUD con una ruta que funcione como un buscador</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Realiza una ruta que cree 100 datos falsos</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una ruta que borre toda una coleccion</a:t>
            </a:r>
            <a:endParaRPr sz="1600">
              <a:solidFill>
                <a:srgbClr val="202124"/>
              </a:solidFill>
              <a:highlight>
                <a:srgbClr val="FFFFFF"/>
              </a:highlight>
              <a:latin typeface="Arial"/>
              <a:ea typeface="Arial"/>
              <a:cs typeface="Arial"/>
              <a:sym typeface="Arial"/>
            </a:endParaRPr>
          </a:p>
          <a:p>
            <a:pPr marL="457200" lvl="0" indent="-330200" algn="l" rtl="0">
              <a:lnSpc>
                <a:spcPct val="135714"/>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 una ruta que traiga datos relacionales de dos colecciones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337"/>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XXIX</a:t>
            </a:r>
            <a:endParaRPr/>
          </a:p>
        </p:txBody>
      </p:sp>
      <p:sp>
        <p:nvSpPr>
          <p:cNvPr id="2050" name="Google Shape;2050;p33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Pruebas unitarias con JEST</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33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¿Qué es un test?</a:t>
            </a:r>
            <a:endParaRPr/>
          </a:p>
        </p:txBody>
      </p:sp>
      <p:sp>
        <p:nvSpPr>
          <p:cNvPr id="2056" name="Google Shape;2056;p33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Como developers tenemos que garantizar que el codigo escrito cumpla con ciertos requisitos/expectativas. Esto lo hacemos por medio de una prueba (test).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Esto nos asegura:</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Que nuestro código cumple con los estándares.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Enviamos a producción sin errores.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33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¿Qué es el unit testing?</a:t>
            </a:r>
            <a:endParaRPr/>
          </a:p>
        </p:txBody>
      </p:sp>
      <p:sp>
        <p:nvSpPr>
          <p:cNvPr id="2062" name="Google Shape;2062;p33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Este consta de probar pequeñas partes de nuestro código asegurándonos así que cumplen con lo que se desea. (En una página web las pruebas se traducen a probar cada sección de la página y todas las interacciones en ellas).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34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¿Qué es JEST?</a:t>
            </a:r>
            <a:endParaRPr/>
          </a:p>
        </p:txBody>
      </p:sp>
      <p:sp>
        <p:nvSpPr>
          <p:cNvPr id="2068" name="Google Shape;2068;p34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Framework de JavaScript para realizar unit testing en JavaScript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Documentación: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https://jestjs.io/docs/getting-started</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Instalación: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npm install --save-dev jest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34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Utilización de JEST</a:t>
            </a:r>
            <a:endParaRPr/>
          </a:p>
        </p:txBody>
      </p:sp>
      <p:sp>
        <p:nvSpPr>
          <p:cNvPr id="2074" name="Google Shape;2074;p34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1 -	Crea un proyecto de NodeJs creando una carpeta y ejecutando en esta el comando “npm init -y”</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2 -	Instalar JEST como dependencia de desarrollo con el comando “npm i jest –save-dev”</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3 - 	Crear una carpeta src y un archivo index.js dentro en donde en esta oportunidad trabajaremos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4 -	Crear una carpeta llamada “__test__” dentro de src, esta carpeta contendra los archivos de testing de nuestra app</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5 -	Modificar el archivo packgage.json, mas especificamente la propiedad test y colocarle el valor “jest”</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5 -	Crear un archivo global.test.js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25. Servidor</a:t>
            </a:r>
            <a:endParaRPr/>
          </a:p>
        </p:txBody>
      </p:sp>
      <p:sp>
        <p:nvSpPr>
          <p:cNvPr id="278" name="Google Shape;278;p4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el proveedor de recursos o servicios</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34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Haciendo mi primer test</a:t>
            </a:r>
            <a:endParaRPr/>
          </a:p>
        </p:txBody>
      </p:sp>
      <p:sp>
        <p:nvSpPr>
          <p:cNvPr id="2080" name="Google Shape;2080;p34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esta oportunidad tenemos una constante llamada text. Luego ejecutamos la función test, esta tiene dos parámetros: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Un texto indicativo del test</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AutoNum type="arabicParenR"/>
            </a:pPr>
            <a:r>
              <a:rPr lang="es" sz="1600">
                <a:solidFill>
                  <a:srgbClr val="202124"/>
                </a:solidFill>
                <a:highlight>
                  <a:srgbClr val="FFFFFF"/>
                </a:highlight>
                <a:latin typeface="Arial"/>
                <a:ea typeface="Arial"/>
                <a:cs typeface="Arial"/>
                <a:sym typeface="Arial"/>
              </a:rPr>
              <a:t>Una función anónima en donde evaluaremos una variable.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En este caso evaluamos que el string contenga la palabra ‘Mundo’</a:t>
            </a:r>
            <a:endParaRPr sz="1600">
              <a:solidFill>
                <a:srgbClr val="202124"/>
              </a:solidFill>
              <a:highlight>
                <a:srgbClr val="FFFFFF"/>
              </a:highlight>
              <a:latin typeface="Arial"/>
              <a:ea typeface="Arial"/>
              <a:cs typeface="Arial"/>
              <a:sym typeface="Arial"/>
            </a:endParaRPr>
          </a:p>
        </p:txBody>
      </p:sp>
      <p:pic>
        <p:nvPicPr>
          <p:cNvPr id="2081" name="Google Shape;2081;p342"/>
          <p:cNvPicPr preferRelativeResize="0"/>
          <p:nvPr/>
        </p:nvPicPr>
        <p:blipFill>
          <a:blip r:embed="rId3">
            <a:alphaModFix/>
          </a:blip>
          <a:stretch>
            <a:fillRect/>
          </a:stretch>
        </p:blipFill>
        <p:spPr>
          <a:xfrm>
            <a:off x="700263" y="2619363"/>
            <a:ext cx="7553325" cy="25241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34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NOTA</a:t>
            </a:r>
            <a:endParaRPr/>
          </a:p>
        </p:txBody>
      </p:sp>
      <p:sp>
        <p:nvSpPr>
          <p:cNvPr id="2087" name="Google Shape;2087;p34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Jest es sumamente fácil de aprender, sin embargo tiene importancia pues las empresas más grandes exigen que tu código este testeado antes de ser implementado.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44"/>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XXX</a:t>
            </a:r>
            <a:endParaRPr/>
          </a:p>
        </p:txBody>
      </p:sp>
      <p:sp>
        <p:nvSpPr>
          <p:cNvPr id="2093" name="Google Shape;2093;p34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Gestión de un proyecto de software</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34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Gestión</a:t>
            </a:r>
            <a:endParaRPr/>
          </a:p>
        </p:txBody>
      </p:sp>
      <p:sp>
        <p:nvSpPr>
          <p:cNvPr id="2099" name="Google Shape;2099;p34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Acción o trámite que, junto con otros, se lleva a cabo para conseguir o resolver una cosa.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34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Metodología de trabajo</a:t>
            </a:r>
            <a:endParaRPr/>
          </a:p>
        </p:txBody>
      </p:sp>
      <p:sp>
        <p:nvSpPr>
          <p:cNvPr id="2105" name="Google Shape;2105;p34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La metodología es una de las etapas específicas de un trabajo o proyecto que parte de una posición teórica y conduce una selección de técnicas concretas (o métodos) acerca del procedimiento destinado a la realización de tareas vinculadas a la investigación, el trabajo o el proyecto.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34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Metodología ágil de trabajo</a:t>
            </a:r>
            <a:endParaRPr/>
          </a:p>
        </p:txBody>
      </p:sp>
      <p:sp>
        <p:nvSpPr>
          <p:cNvPr id="2111" name="Google Shape;2111;p34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Estas metodologías ayudan en el desarrollo de proyectos que necesitan mayor enfoque para adecuarse a las necesidades del cliente.</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Es decir, una metodología ágil es una innovadora forma de trabajar y organizar flujos, que divide los proyectos en partes, permite adaptarse sobre la marcha, complementa y resuelve etapas en poco tiempo.</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Con las metodologías ágiles, no se planifica ni se diseña el proyecto por adelantado, es decir, a medida que ellas se van desarrollando se va definiendo el proyecto. Siendo así, los involucrados trabajan por períodos específicos, mientras que cada miembro del equipo debe ejecutar una serie de tareas.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34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Algunas metodologías de trabajo</a:t>
            </a:r>
            <a:endParaRPr/>
          </a:p>
        </p:txBody>
      </p:sp>
      <p:sp>
        <p:nvSpPr>
          <p:cNvPr id="2117" name="Google Shape;2117;p34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Programación extrema (XP)</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SCRUM</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Kanban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34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Algunas metodologías de trabajo</a:t>
            </a:r>
            <a:endParaRPr/>
          </a:p>
        </p:txBody>
      </p:sp>
      <p:pic>
        <p:nvPicPr>
          <p:cNvPr id="2123" name="Google Shape;2123;p349"/>
          <p:cNvPicPr preferRelativeResize="0"/>
          <p:nvPr/>
        </p:nvPicPr>
        <p:blipFill>
          <a:blip r:embed="rId3">
            <a:alphaModFix/>
          </a:blip>
          <a:stretch>
            <a:fillRect/>
          </a:stretch>
        </p:blipFill>
        <p:spPr>
          <a:xfrm>
            <a:off x="2088938" y="1039000"/>
            <a:ext cx="4966125" cy="4097050"/>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35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SCRUM</a:t>
            </a:r>
            <a:endParaRPr/>
          </a:p>
        </p:txBody>
      </p:sp>
      <p:sp>
        <p:nvSpPr>
          <p:cNvPr id="2129" name="Google Shape;2129;p35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Scrum es un marco que permite el trabajo colaborativo entre equipos. Al igual que un equipo de rugby (de donde proviene su nombre) cuando entrena para un gran partido, scrum anima a los equipos a aprender a través de las experiencias, a autoorganizarse mientras aborda un problema y a reflexionar sobre sus victorias y derrotas para mejorar continuamente.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35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Roles en SCRUM</a:t>
            </a:r>
            <a:endParaRPr/>
          </a:p>
        </p:txBody>
      </p:sp>
      <p:sp>
        <p:nvSpPr>
          <p:cNvPr id="2135" name="Google Shape;2135;p35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Product owner: Due;o de la idea o proyecto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SCRUM Master: Conoce la metodología y se encarga de que se cumpla la metodología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Equipo: El equipo que ejecuta el proyecto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26. Buscador web</a:t>
            </a:r>
            <a:endParaRPr/>
          </a:p>
        </p:txBody>
      </p:sp>
      <p:sp>
        <p:nvSpPr>
          <p:cNvPr id="284" name="Google Shape;284;p4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Los buscadores web, también conocidos como motores de búsqueda, son sistemas informáticos que trabajan recopilando información en Internet con el objetivo principal de mostrar la información previamente solicitada a los usuarios.</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35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Product owner</a:t>
            </a:r>
            <a:endParaRPr/>
          </a:p>
        </p:txBody>
      </p:sp>
      <p:sp>
        <p:nvSpPr>
          <p:cNvPr id="2141" name="Google Shape;2141;p35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Tiene la responsabilidad de decidir qué trabajo necesita hacerse y maximizar el valor del producto o proyecto que esté llevando a cabo.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35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SCRUM Master</a:t>
            </a:r>
            <a:endParaRPr/>
          </a:p>
        </p:txBody>
      </p:sp>
      <p:sp>
        <p:nvSpPr>
          <p:cNvPr id="2147" name="Google Shape;2147;p35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actúa como un líder servicial, ayudando al equipo y a la organización a usar lo mejor posible  la Metodología Scrum, se focaliza en la parte de negocio y es responsable del ROI del proyecto. Traslada la visión del proyecto al equipo, formaliza las prestaciones en historias a incorporar en el Product Backlog y las prioriza de forma regular.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35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Equipo</a:t>
            </a:r>
            <a:endParaRPr/>
          </a:p>
        </p:txBody>
      </p:sp>
      <p:sp>
        <p:nvSpPr>
          <p:cNvPr id="2153" name="Google Shape;2153;p35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Grupo de profesionales con los conocimientos técnicos necesarios y que desarrollan el proyecto de manera conjunta llevando a cabo las historias a las que se comprometen al inicio de cada sprint. Sprint es una serie de periodos de tiempos pequeños, cuya duración es de 1 a 4 semanas, con preferencia por los intervalos más cortos. En cada Sprint, el equipo construye y entrega un incremento del producto. Cada incremento es un subconjunto del producto, reconocible y visualmente mejorado, que cumple con el criterio de aceptación y está construido con un nivel de calidad llamado definición de terminado.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35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Software para ayudarnos a gestionar</a:t>
            </a:r>
            <a:endParaRPr/>
          </a:p>
        </p:txBody>
      </p:sp>
      <p:sp>
        <p:nvSpPr>
          <p:cNvPr id="2159" name="Google Shape;2159;p35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Existen una gran variedad de software para distintos fines que nos pueden ayudar a gestionar mejor las cosas. Los que recomiendo son: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JIRA</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Trello (Si necesitas algo mucho más simple)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Slack (Para la comunicación)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Discord (Para la comunicación)</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Google slides</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Google Drive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35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Consejos importantes para gestionar</a:t>
            </a:r>
            <a:endParaRPr/>
          </a:p>
        </p:txBody>
      </p:sp>
      <p:sp>
        <p:nvSpPr>
          <p:cNvPr id="2165" name="Google Shape;2165;p35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sz="1600">
                <a:solidFill>
                  <a:srgbClr val="202124"/>
                </a:solidFill>
                <a:highlight>
                  <a:srgbClr val="FFFFFF"/>
                </a:highlight>
                <a:latin typeface="Arial"/>
                <a:ea typeface="Arial"/>
                <a:cs typeface="Arial"/>
                <a:sym typeface="Arial"/>
              </a:rPr>
              <a:t>Basado en mi experiencia dejo algunos consejos para realizar una mejor gestión: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Si un proceso no es dependiente de ti, delegalo.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Conoce a tu equipo.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Comunicación constante.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Deja los procesos y reglas tan claros y transparentes a la mano de todos, que todos puedan seguirlos de forma simple.</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El tiempo es lo más importante, si algo se puede automatizar, hazlo.</a:t>
            </a:r>
            <a:endParaRPr sz="1600">
              <a:solidFill>
                <a:srgbClr val="202124"/>
              </a:solidFill>
              <a:highlight>
                <a:srgbClr val="FFFFFF"/>
              </a:highlight>
              <a:latin typeface="Arial"/>
              <a:ea typeface="Arial"/>
              <a:cs typeface="Arial"/>
              <a:sym typeface="Arial"/>
            </a:endParaRPr>
          </a:p>
          <a:p>
            <a:pPr marL="457200" lvl="0" indent="-330200" algn="l" rtl="0">
              <a:lnSpc>
                <a:spcPct val="105000"/>
              </a:lnSpc>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Se un líder, no un jefe.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357"/>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XXXI</a:t>
            </a:r>
            <a:endParaRPr/>
          </a:p>
        </p:txBody>
      </p:sp>
      <p:sp>
        <p:nvSpPr>
          <p:cNvPr id="2171" name="Google Shape;2171;p35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Deploy de un proyecto a un servidor</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35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Deploy</a:t>
            </a:r>
            <a:endParaRPr/>
          </a:p>
        </p:txBody>
      </p:sp>
      <p:sp>
        <p:nvSpPr>
          <p:cNvPr id="2177" name="Google Shape;2177;p35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La palabra deploy proviene del inglés y significa desplegar o lanzar. En español y en términos de desarrollo de software se conoce como deploy a la actividad de llevar tu código a producción.</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35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Puede ser distinto</a:t>
            </a:r>
            <a:endParaRPr/>
          </a:p>
        </p:txBody>
      </p:sp>
      <p:sp>
        <p:nvSpPr>
          <p:cNvPr id="2183" name="Google Shape;2183;p35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Cabe destacar que aunque aquí aprenderás una base sobre como hacer deploy de algunas aplicaciones, puede ocurrir que ciertas tecnologías requieren de pasos extras o servicios especializados.</a:t>
            </a:r>
            <a:endParaRPr sz="1600">
              <a:solidFill>
                <a:srgbClr val="202124"/>
              </a:solidFill>
              <a:highlight>
                <a:srgbClr val="FFFFFF"/>
              </a:highlight>
              <a:latin typeface="Arial"/>
              <a:ea typeface="Arial"/>
              <a:cs typeface="Arial"/>
              <a:sym typeface="Arial"/>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6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Dominio</a:t>
            </a:r>
            <a:endParaRPr/>
          </a:p>
        </p:txBody>
      </p:sp>
      <p:sp>
        <p:nvSpPr>
          <p:cNvPr id="2189" name="Google Shape;2189;p36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Es algo que ya hemos definido anteriormente, pero supongamos que compras un dominio ¿Y ahora qué? bueno, ese punto será solventado aquí.</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r>
              <a:rPr lang="es"/>
              <a:t>Una vez adquirido el dominio necesitamos realizar una configuración de los DNS (Domain name system), esto lo harás en el sitio donde compraste el dominio. Y lo que haremos es que el dominio apunte a una IP (Y esta IP será la de nuestro servidor). Aquí tienes un ejemplo:</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2190" name="Google Shape;2190;p360"/>
          <p:cNvPicPr preferRelativeResize="0"/>
          <p:nvPr/>
        </p:nvPicPr>
        <p:blipFill>
          <a:blip r:embed="rId3">
            <a:alphaModFix/>
          </a:blip>
          <a:stretch>
            <a:fillRect/>
          </a:stretch>
        </p:blipFill>
        <p:spPr>
          <a:xfrm>
            <a:off x="385750" y="3516825"/>
            <a:ext cx="8372475" cy="1162050"/>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36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Dominio</a:t>
            </a:r>
            <a:endParaRPr/>
          </a:p>
        </p:txBody>
      </p:sp>
      <p:sp>
        <p:nvSpPr>
          <p:cNvPr id="2196" name="Google Shape;2196;p36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A continuación se define cada uno de los elementos que conforma la imagen:</a:t>
            </a:r>
            <a:endParaRPr/>
          </a:p>
          <a:p>
            <a:pPr marL="0" lvl="0" indent="0" algn="l" rtl="0">
              <a:lnSpc>
                <a:spcPct val="105000"/>
              </a:lnSpc>
              <a:spcBef>
                <a:spcPts val="0"/>
              </a:spcBef>
              <a:spcAft>
                <a:spcPts val="0"/>
              </a:spcAft>
              <a:buNone/>
            </a:pPr>
            <a:r>
              <a:rPr lang="es"/>
              <a:t>comenzando con el “tipo” este hace referencia al tipo de registro, estos sirven para agregar información sobre el dominio, sub dominio, servidor de correos y otras configuración. Aquí puedes leer más sobre cada tipo de registro:</a:t>
            </a:r>
            <a:endParaRPr/>
          </a:p>
          <a:p>
            <a:pPr marL="0" lvl="0" indent="0" algn="l" rtl="0">
              <a:lnSpc>
                <a:spcPct val="105000"/>
              </a:lnSpc>
              <a:spcBef>
                <a:spcPts val="0"/>
              </a:spcBef>
              <a:spcAft>
                <a:spcPts val="0"/>
              </a:spcAft>
              <a:buNone/>
            </a:pPr>
            <a:r>
              <a:rPr lang="es"/>
              <a:t>https://support.google.com/a/answer/48090</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2197" name="Google Shape;2197;p361"/>
          <p:cNvPicPr preferRelativeResize="0"/>
          <p:nvPr/>
        </p:nvPicPr>
        <p:blipFill>
          <a:blip r:embed="rId3">
            <a:alphaModFix/>
          </a:blip>
          <a:stretch>
            <a:fillRect/>
          </a:stretch>
        </p:blipFill>
        <p:spPr>
          <a:xfrm>
            <a:off x="311688" y="3665363"/>
            <a:ext cx="790575" cy="1133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27. Seguridad informática</a:t>
            </a:r>
            <a:endParaRPr/>
          </a:p>
        </p:txBody>
      </p:sp>
      <p:sp>
        <p:nvSpPr>
          <p:cNvPr id="290" name="Google Shape;290;p4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seguridad informática es una disciplina que se encarga de proteger la integridad y la privacidad de la información almacenada en un sistema informático. De todas formas, no existe ninguna técnica que permita asegurar la inviolabilidad de un sistema.</a:t>
            </a:r>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36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Dominio</a:t>
            </a:r>
            <a:endParaRPr/>
          </a:p>
        </p:txBody>
      </p:sp>
      <p:sp>
        <p:nvSpPr>
          <p:cNvPr id="2203" name="Google Shape;2203;p36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Nombre, este (cuando hablamos de un registro tipo A) se utiliza para determinar el dominio o subdominio. En este ejemplo se utiliza “@” para apuntar al dominio principal. Si se colocara “email” entonces este funcionaria como un subdominio, ejemplo: email.dominio.com</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2204" name="Google Shape;2204;p362"/>
          <p:cNvPicPr preferRelativeResize="0"/>
          <p:nvPr/>
        </p:nvPicPr>
        <p:blipFill>
          <a:blip r:embed="rId3">
            <a:alphaModFix/>
          </a:blip>
          <a:stretch>
            <a:fillRect/>
          </a:stretch>
        </p:blipFill>
        <p:spPr>
          <a:xfrm>
            <a:off x="311700" y="3343738"/>
            <a:ext cx="1771650" cy="1419225"/>
          </a:xfrm>
          <a:prstGeom prst="rect">
            <a:avLst/>
          </a:prstGeom>
          <a:noFill/>
          <a:ln>
            <a:noFill/>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36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Dominio</a:t>
            </a:r>
            <a:endParaRPr/>
          </a:p>
        </p:txBody>
      </p:sp>
      <p:sp>
        <p:nvSpPr>
          <p:cNvPr id="2210" name="Google Shape;2210;p36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Datos, esta es la IP del servidor.</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pic>
        <p:nvPicPr>
          <p:cNvPr id="2211" name="Google Shape;2211;p363"/>
          <p:cNvPicPr preferRelativeResize="0"/>
          <p:nvPr/>
        </p:nvPicPr>
        <p:blipFill>
          <a:blip r:embed="rId3">
            <a:alphaModFix/>
          </a:blip>
          <a:stretch>
            <a:fillRect/>
          </a:stretch>
        </p:blipFill>
        <p:spPr>
          <a:xfrm>
            <a:off x="311688" y="3486625"/>
            <a:ext cx="1704975" cy="1276350"/>
          </a:xfrm>
          <a:prstGeom prst="rect">
            <a:avLst/>
          </a:prstGeom>
          <a:noFill/>
          <a:ln>
            <a:noFill/>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6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Hosting</a:t>
            </a:r>
            <a:endParaRPr/>
          </a:p>
        </p:txBody>
      </p:sp>
      <p:sp>
        <p:nvSpPr>
          <p:cNvPr id="2217" name="Google Shape;2217;p36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El alojamiento web es el servicio que provee a los usuarios de Internet un espacio de almacenamiento en línea, también conocido como webspace, que permite publicar todo el contenido relacionado con un sitio web.​</a:t>
            </a:r>
            <a:endParaRPr/>
          </a:p>
          <a:p>
            <a:pPr marL="0" lvl="0" indent="0" algn="l" rtl="0">
              <a:lnSpc>
                <a:spcPct val="105000"/>
              </a:lnSpc>
              <a:spcBef>
                <a:spcPts val="0"/>
              </a:spcBef>
              <a:spcAft>
                <a:spcPts val="0"/>
              </a:spcAft>
              <a:buNone/>
            </a:pP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36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Tipos de hosting</a:t>
            </a:r>
            <a:endParaRPr/>
          </a:p>
        </p:txBody>
      </p:sp>
      <p:sp>
        <p:nvSpPr>
          <p:cNvPr id="2223" name="Google Shape;2223;p36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t>Compartidos</a:t>
            </a:r>
            <a:endParaRPr/>
          </a:p>
          <a:p>
            <a:pPr marL="457200" lvl="0" indent="-342900" algn="l" rtl="0">
              <a:lnSpc>
                <a:spcPct val="105000"/>
              </a:lnSpc>
              <a:spcBef>
                <a:spcPts val="0"/>
              </a:spcBef>
              <a:spcAft>
                <a:spcPts val="0"/>
              </a:spcAft>
              <a:buSzPts val="1800"/>
              <a:buChar char="-"/>
            </a:pPr>
            <a:r>
              <a:rPr lang="es"/>
              <a:t>VPS</a:t>
            </a:r>
            <a:endParaRPr/>
          </a:p>
          <a:p>
            <a:pPr marL="457200" lvl="0" indent="-342900" algn="l" rtl="0">
              <a:lnSpc>
                <a:spcPct val="105000"/>
              </a:lnSpc>
              <a:spcBef>
                <a:spcPts val="0"/>
              </a:spcBef>
              <a:spcAft>
                <a:spcPts val="0"/>
              </a:spcAft>
              <a:buSzPts val="1800"/>
              <a:buChar char="-"/>
            </a:pPr>
            <a:r>
              <a:rPr lang="es"/>
              <a:t>Completo</a:t>
            </a:r>
            <a:endParaRPr/>
          </a:p>
          <a:p>
            <a:pPr marL="457200" lvl="0" indent="-342900" algn="l" rtl="0">
              <a:lnSpc>
                <a:spcPct val="105000"/>
              </a:lnSpc>
              <a:spcBef>
                <a:spcPts val="0"/>
              </a:spcBef>
              <a:spcAft>
                <a:spcPts val="0"/>
              </a:spcAft>
              <a:buSzPts val="1800"/>
              <a:buChar char="-"/>
            </a:pPr>
            <a:r>
              <a:rPr lang="es"/>
              <a:t>En la nube</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36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Tipos de hosting con los que se consigue trabajo</a:t>
            </a:r>
            <a:endParaRPr/>
          </a:p>
        </p:txBody>
      </p:sp>
      <p:sp>
        <p:nvSpPr>
          <p:cNvPr id="2229" name="Google Shape;2229;p36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t>Azure (Microsoft)</a:t>
            </a:r>
            <a:endParaRPr/>
          </a:p>
          <a:p>
            <a:pPr marL="457200" lvl="0" indent="-342900" algn="l" rtl="0">
              <a:lnSpc>
                <a:spcPct val="105000"/>
              </a:lnSpc>
              <a:spcBef>
                <a:spcPts val="0"/>
              </a:spcBef>
              <a:spcAft>
                <a:spcPts val="0"/>
              </a:spcAft>
              <a:buSzPts val="1800"/>
              <a:buChar char="-"/>
            </a:pPr>
            <a:r>
              <a:rPr lang="es"/>
              <a:t>AWS (Amazon)</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36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Cómo acceder a un servidor</a:t>
            </a:r>
            <a:endParaRPr/>
          </a:p>
        </p:txBody>
      </p:sp>
      <p:sp>
        <p:nvSpPr>
          <p:cNvPr id="2235" name="Google Shape;2235;p36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t>SSH: Secure Shield (SSH) es un protocolo que garantiza que tanto el cliente como el servidor remoto intercambien informaciones de manera segura y dinámica. El proceso es capaz de encriptar los archivos enviados al directorio del servidor, garantizando que las alteraciones y el envío de datos sean realizados de la mejor forma.</a:t>
            </a:r>
            <a:endParaRPr/>
          </a:p>
          <a:p>
            <a:pPr marL="457200" lvl="0" indent="-342900" algn="l" rtl="0">
              <a:lnSpc>
                <a:spcPct val="105000"/>
              </a:lnSpc>
              <a:spcBef>
                <a:spcPts val="0"/>
              </a:spcBef>
              <a:spcAft>
                <a:spcPts val="0"/>
              </a:spcAft>
              <a:buSzPts val="1800"/>
              <a:buChar char="-"/>
            </a:pPr>
            <a:r>
              <a:rPr lang="es"/>
              <a:t>FTPS: En esencia, FTPS (FTP sobre SSL) es un protocolo seguro de transferencia de archivos que le permite conectarse de forma segura con sus socios de Negocio, clientes y usuarios.</a:t>
            </a:r>
            <a:endParaRPr/>
          </a:p>
          <a:p>
            <a:pPr marL="457200" lvl="0" indent="-342900" algn="l" rtl="0">
              <a:lnSpc>
                <a:spcPct val="105000"/>
              </a:lnSpc>
              <a:spcBef>
                <a:spcPts val="0"/>
              </a:spcBef>
              <a:spcAft>
                <a:spcPts val="0"/>
              </a:spcAft>
              <a:buSzPts val="1800"/>
              <a:buChar char="-"/>
            </a:pPr>
            <a:r>
              <a:rPr lang="es"/>
              <a:t>Panel de control: Interfaz instalado en el servidor para interactuar con el servidor</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36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Cómo acceder a un servidor</a:t>
            </a:r>
            <a:endParaRPr/>
          </a:p>
        </p:txBody>
      </p:sp>
      <p:sp>
        <p:nvSpPr>
          <p:cNvPr id="2241" name="Google Shape;2241;p36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t>SSH: Para acceder por este medio una terminal funciona.</a:t>
            </a:r>
            <a:endParaRPr/>
          </a:p>
          <a:p>
            <a:pPr marL="457200" lvl="0" indent="0" algn="l" rtl="0">
              <a:lnSpc>
                <a:spcPct val="105000"/>
              </a:lnSpc>
              <a:spcBef>
                <a:spcPts val="0"/>
              </a:spcBef>
              <a:spcAft>
                <a:spcPts val="0"/>
              </a:spcAft>
              <a:buNone/>
            </a:pPr>
            <a:endParaRPr/>
          </a:p>
          <a:p>
            <a:pPr marL="457200" lvl="0" indent="-342900" algn="l" rtl="0">
              <a:lnSpc>
                <a:spcPct val="105000"/>
              </a:lnSpc>
              <a:spcBef>
                <a:spcPts val="0"/>
              </a:spcBef>
              <a:spcAft>
                <a:spcPts val="0"/>
              </a:spcAft>
              <a:buSzPts val="1800"/>
              <a:buChar char="-"/>
            </a:pPr>
            <a:r>
              <a:rPr lang="es"/>
              <a:t>FTPS: Un software como Filezilla funciona para esto.</a:t>
            </a:r>
            <a:endParaRPr/>
          </a:p>
          <a:p>
            <a:pPr marL="457200" lvl="0" indent="0" algn="l" rtl="0">
              <a:lnSpc>
                <a:spcPct val="105000"/>
              </a:lnSpc>
              <a:spcBef>
                <a:spcPts val="0"/>
              </a:spcBef>
              <a:spcAft>
                <a:spcPts val="0"/>
              </a:spcAft>
              <a:buNone/>
            </a:pPr>
            <a:endParaRPr/>
          </a:p>
          <a:p>
            <a:pPr marL="457200" lvl="0" indent="-342900" algn="l" rtl="0">
              <a:lnSpc>
                <a:spcPct val="105000"/>
              </a:lnSpc>
              <a:spcBef>
                <a:spcPts val="0"/>
              </a:spcBef>
              <a:spcAft>
                <a:spcPts val="0"/>
              </a:spcAft>
              <a:buSzPts val="1800"/>
              <a:buChar char="-"/>
            </a:pPr>
            <a:r>
              <a:rPr lang="es"/>
              <a:t>Panel de control: Se accede a través del propio navegador</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369"/>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Deploy de aplicaciones</a:t>
            </a:r>
            <a:endParaRPr/>
          </a:p>
        </p:txBody>
      </p:sp>
      <p:sp>
        <p:nvSpPr>
          <p:cNvPr id="2247" name="Google Shape;2247;p36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s"/>
              <a:t>Cada destacar que todos los servidores suelen tener una carpeta en donde se encuentran todos los archivos públicos de un cierto dominio, usualmente esa carpeta suele ser llamada public_html, aunque que quizás puede que tenga un nombre distinto</a:t>
            </a:r>
            <a:endParaRPr/>
          </a:p>
          <a:p>
            <a:pPr marL="0" lvl="0" indent="0" algn="l" rtl="0">
              <a:lnSpc>
                <a:spcPct val="105000"/>
              </a:lnSpc>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370"/>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XXXIII</a:t>
            </a:r>
            <a:endParaRPr/>
          </a:p>
        </p:txBody>
      </p:sp>
      <p:sp>
        <p:nvSpPr>
          <p:cNvPr id="2253" name="Google Shape;2253;p370"/>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Desarrollo en otras áreas</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37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Desarrollo mobile</a:t>
            </a:r>
            <a:endParaRPr/>
          </a:p>
        </p:txBody>
      </p:sp>
      <p:sp>
        <p:nvSpPr>
          <p:cNvPr id="2259" name="Google Shape;2259;p37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El desarrollo de aplicaciones móviles es el conjunto de procesos y procedimientos involucrados en la escritura de software para dispositivos informáticos pequeños e inalámbricos, como teléfonos inteligentes y otros dispositivos portátiles.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28. Código</a:t>
            </a:r>
            <a:endParaRPr/>
          </a:p>
        </p:txBody>
      </p:sp>
      <p:sp>
        <p:nvSpPr>
          <p:cNvPr id="296" name="Google Shape;296;p4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Cuando hablamos de código de programación nos referimos el lenguaje por el cual funcionan las computadoras, comprende un conjunto de instrucciones y datos a ser procesados automáticamente.</a:t>
            </a:r>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372"/>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Tecnologías utilizadas</a:t>
            </a:r>
            <a:endParaRPr/>
          </a:p>
        </p:txBody>
      </p:sp>
      <p:sp>
        <p:nvSpPr>
          <p:cNvPr id="2265" name="Google Shape;2265;p37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AutoNum type="arabicParenR"/>
            </a:pPr>
            <a:r>
              <a:rPr lang="es"/>
              <a:t>Java</a:t>
            </a:r>
            <a:endParaRPr/>
          </a:p>
          <a:p>
            <a:pPr marL="457200" lvl="0" indent="-342900" algn="l" rtl="0">
              <a:lnSpc>
                <a:spcPct val="105000"/>
              </a:lnSpc>
              <a:spcBef>
                <a:spcPts val="0"/>
              </a:spcBef>
              <a:spcAft>
                <a:spcPts val="0"/>
              </a:spcAft>
              <a:buSzPts val="1800"/>
              <a:buAutoNum type="arabicParenR"/>
            </a:pPr>
            <a:r>
              <a:rPr lang="es"/>
              <a:t>Kotlin</a:t>
            </a:r>
            <a:endParaRPr/>
          </a:p>
          <a:p>
            <a:pPr marL="457200" lvl="0" indent="-342900" algn="l" rtl="0">
              <a:lnSpc>
                <a:spcPct val="105000"/>
              </a:lnSpc>
              <a:spcBef>
                <a:spcPts val="0"/>
              </a:spcBef>
              <a:spcAft>
                <a:spcPts val="0"/>
              </a:spcAft>
              <a:buSzPts val="1800"/>
              <a:buAutoNum type="arabicParenR"/>
            </a:pPr>
            <a:r>
              <a:rPr lang="es"/>
              <a:t>Python</a:t>
            </a:r>
            <a:endParaRPr/>
          </a:p>
          <a:p>
            <a:pPr marL="457200" lvl="0" indent="-342900" algn="l" rtl="0">
              <a:lnSpc>
                <a:spcPct val="105000"/>
              </a:lnSpc>
              <a:spcBef>
                <a:spcPts val="0"/>
              </a:spcBef>
              <a:spcAft>
                <a:spcPts val="0"/>
              </a:spcAft>
              <a:buSzPts val="1800"/>
              <a:buAutoNum type="arabicParenR"/>
            </a:pPr>
            <a:r>
              <a:rPr lang="es"/>
              <a:t>Javascript</a:t>
            </a:r>
            <a:endParaRPr/>
          </a:p>
          <a:p>
            <a:pPr marL="457200" lvl="0" indent="-342900" algn="l" rtl="0">
              <a:lnSpc>
                <a:spcPct val="105000"/>
              </a:lnSpc>
              <a:spcBef>
                <a:spcPts val="0"/>
              </a:spcBef>
              <a:spcAft>
                <a:spcPts val="0"/>
              </a:spcAft>
              <a:buSzPts val="1800"/>
              <a:buAutoNum type="arabicParenR"/>
            </a:pPr>
            <a:r>
              <a:rPr lang="es"/>
              <a:t>Swift</a:t>
            </a:r>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373"/>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Desarrollo Desktop</a:t>
            </a:r>
            <a:endParaRPr/>
          </a:p>
        </p:txBody>
      </p:sp>
      <p:sp>
        <p:nvSpPr>
          <p:cNvPr id="2271" name="Google Shape;2271;p37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Una app de desktop (también llamada de Escritorio) es aquella que está instalada en el ordenador del Usuario, que es ejecutada directamente por el sistema operativo, ya sea Microsoft Windows, Mac OS X, Linux o Solaris, y cuyo rendimiento depende de diversas configuraciones de hardware como memoria RAM, disco duro, memoria de video, etc.</a:t>
            </a:r>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374"/>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Tecnologías utilizadas</a:t>
            </a:r>
            <a:endParaRPr/>
          </a:p>
        </p:txBody>
      </p:sp>
      <p:sp>
        <p:nvSpPr>
          <p:cNvPr id="2277" name="Google Shape;2277;p374"/>
          <p:cNvSpPr txBox="1">
            <a:spLocks noGrp="1"/>
          </p:cNvSpPr>
          <p:nvPr>
            <p:ph type="body" idx="1"/>
          </p:nvPr>
        </p:nvSpPr>
        <p:spPr>
          <a:xfrm>
            <a:off x="311700" y="1236950"/>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AutoNum type="arabicParenR"/>
            </a:pPr>
            <a:r>
              <a:rPr lang="es"/>
              <a:t>C</a:t>
            </a:r>
            <a:endParaRPr/>
          </a:p>
          <a:p>
            <a:pPr marL="457200" lvl="0" indent="-342900" algn="l" rtl="0">
              <a:lnSpc>
                <a:spcPct val="105000"/>
              </a:lnSpc>
              <a:spcBef>
                <a:spcPts val="0"/>
              </a:spcBef>
              <a:spcAft>
                <a:spcPts val="0"/>
              </a:spcAft>
              <a:buSzPts val="1800"/>
              <a:buAutoNum type="arabicParenR"/>
            </a:pPr>
            <a:r>
              <a:rPr lang="es"/>
              <a:t>C++</a:t>
            </a:r>
            <a:endParaRPr/>
          </a:p>
          <a:p>
            <a:pPr marL="457200" lvl="0" indent="-342900" algn="l" rtl="0">
              <a:lnSpc>
                <a:spcPct val="105000"/>
              </a:lnSpc>
              <a:spcBef>
                <a:spcPts val="0"/>
              </a:spcBef>
              <a:spcAft>
                <a:spcPts val="0"/>
              </a:spcAft>
              <a:buSzPts val="1800"/>
              <a:buAutoNum type="arabicParenR"/>
            </a:pPr>
            <a:r>
              <a:rPr lang="es"/>
              <a:t>C#</a:t>
            </a:r>
            <a:endParaRPr/>
          </a:p>
          <a:p>
            <a:pPr marL="457200" lvl="0" indent="-342900" algn="l" rtl="0">
              <a:lnSpc>
                <a:spcPct val="105000"/>
              </a:lnSpc>
              <a:spcBef>
                <a:spcPts val="0"/>
              </a:spcBef>
              <a:spcAft>
                <a:spcPts val="0"/>
              </a:spcAft>
              <a:buSzPts val="1800"/>
              <a:buAutoNum type="arabicParenR"/>
            </a:pPr>
            <a:r>
              <a:rPr lang="es"/>
              <a:t>Java</a:t>
            </a:r>
            <a:endParaRPr/>
          </a:p>
          <a:p>
            <a:pPr marL="457200" lvl="0" indent="-342900" algn="l" rtl="0">
              <a:lnSpc>
                <a:spcPct val="105000"/>
              </a:lnSpc>
              <a:spcBef>
                <a:spcPts val="0"/>
              </a:spcBef>
              <a:spcAft>
                <a:spcPts val="0"/>
              </a:spcAft>
              <a:buSzPts val="1800"/>
              <a:buAutoNum type="arabicParenR"/>
            </a:pPr>
            <a:r>
              <a:rPr lang="es"/>
              <a:t>Swift</a:t>
            </a:r>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375"/>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Desarrollo de videojuegos</a:t>
            </a:r>
            <a:endParaRPr/>
          </a:p>
        </p:txBody>
      </p:sp>
      <p:sp>
        <p:nvSpPr>
          <p:cNvPr id="2283" name="Google Shape;2283;p37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El desarrollo de videojuegos es el proceso de creación de un videojuego, desde el concepto inicial hasta el videojuego en su versión final. Es una actividad multidisciplinaria, que involucra profesionales de la programación, diseño gráfico, animación, sonido, música, actuación, etc.</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376"/>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Tecnologías utilizadas</a:t>
            </a:r>
            <a:endParaRPr/>
          </a:p>
        </p:txBody>
      </p:sp>
      <p:sp>
        <p:nvSpPr>
          <p:cNvPr id="2289" name="Google Shape;2289;p37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AutoNum type="arabicParenR"/>
            </a:pPr>
            <a:r>
              <a:rPr lang="es"/>
              <a:t>C++</a:t>
            </a:r>
            <a:endParaRPr/>
          </a:p>
          <a:p>
            <a:pPr marL="457200" lvl="0" indent="-342900" algn="l" rtl="0">
              <a:lnSpc>
                <a:spcPct val="105000"/>
              </a:lnSpc>
              <a:spcBef>
                <a:spcPts val="0"/>
              </a:spcBef>
              <a:spcAft>
                <a:spcPts val="0"/>
              </a:spcAft>
              <a:buSzPts val="1800"/>
              <a:buAutoNum type="arabicParenR"/>
            </a:pPr>
            <a:r>
              <a:rPr lang="es"/>
              <a:t>C#</a:t>
            </a:r>
            <a:endParaRPr/>
          </a:p>
          <a:p>
            <a:pPr marL="457200" lvl="0" indent="-342900" algn="l" rtl="0">
              <a:lnSpc>
                <a:spcPct val="105000"/>
              </a:lnSpc>
              <a:spcBef>
                <a:spcPts val="0"/>
              </a:spcBef>
              <a:spcAft>
                <a:spcPts val="0"/>
              </a:spcAft>
              <a:buSzPts val="1800"/>
              <a:buAutoNum type="arabicParenR"/>
            </a:pPr>
            <a:r>
              <a:rPr lang="es"/>
              <a:t>Java</a:t>
            </a:r>
            <a:endParaRPr/>
          </a:p>
          <a:p>
            <a:pPr marL="457200" lvl="0" indent="-342900" algn="l" rtl="0">
              <a:lnSpc>
                <a:spcPct val="105000"/>
              </a:lnSpc>
              <a:spcBef>
                <a:spcPts val="0"/>
              </a:spcBef>
              <a:spcAft>
                <a:spcPts val="0"/>
              </a:spcAft>
              <a:buSzPts val="1800"/>
              <a:buAutoNum type="arabicParenR"/>
            </a:pPr>
            <a:r>
              <a:rPr lang="es"/>
              <a:t>Javascript</a:t>
            </a:r>
            <a:endParaRPr/>
          </a:p>
          <a:p>
            <a:pPr marL="457200" lvl="0" indent="-342900" algn="l" rtl="0">
              <a:lnSpc>
                <a:spcPct val="105000"/>
              </a:lnSpc>
              <a:spcBef>
                <a:spcPts val="0"/>
              </a:spcBef>
              <a:spcAft>
                <a:spcPts val="0"/>
              </a:spcAft>
              <a:buSzPts val="1800"/>
              <a:buAutoNum type="arabicParenR"/>
            </a:pPr>
            <a:r>
              <a:rPr lang="es"/>
              <a:t>Python</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77"/>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Desarrollo de sistemas de control</a:t>
            </a:r>
            <a:endParaRPr/>
          </a:p>
        </p:txBody>
      </p:sp>
      <p:sp>
        <p:nvSpPr>
          <p:cNvPr id="2295" name="Google Shape;2295;p37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Dentro de la ingeniería de sistemas, un sistema de control es un conjunto de dispositivos encargados de administrar, ordenar, dirigir o regular el comportamiento de otro sistema, con el fin de reducir las probabilidades de fallo y obtener los resultados deseados.</a:t>
            </a:r>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378"/>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Tecnologías utilizadas</a:t>
            </a:r>
            <a:endParaRPr/>
          </a:p>
        </p:txBody>
      </p:sp>
      <p:sp>
        <p:nvSpPr>
          <p:cNvPr id="2301" name="Google Shape;2301;p37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a:t>Realmente puede ser cualquiera</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79"/>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XXXIV</a:t>
            </a:r>
            <a:endParaRPr/>
          </a:p>
        </p:txBody>
      </p:sp>
      <p:sp>
        <p:nvSpPr>
          <p:cNvPr id="2307" name="Google Shape;2307;p37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dirty="0"/>
              <a:t>Big Data</a:t>
            </a:r>
            <a:endParaRPr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80"/>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¿Qué es la big data?</a:t>
            </a:r>
            <a:endParaRPr/>
          </a:p>
        </p:txBody>
      </p:sp>
      <p:sp>
        <p:nvSpPr>
          <p:cNvPr id="2313" name="Google Shape;2313;p380"/>
          <p:cNvSpPr txBox="1">
            <a:spLocks noGrp="1"/>
          </p:cNvSpPr>
          <p:nvPr>
            <p:ph type="body" idx="1"/>
          </p:nvPr>
        </p:nvSpPr>
        <p:spPr>
          <a:xfrm>
            <a:off x="311700" y="932002"/>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dirty="0"/>
              <a:t>Los macrodatos, ​ también llamados datos masivos, inteligencia de datos, datos a gran escala o big data es un término que hace referencia a conjuntos de datos tan grandes y complejos que precisan de aplicaciones informáticas no tradicionales de procesamiento de datos para tratarlos adecuadamente.</a:t>
            </a:r>
            <a:endParaRPr dirty="0"/>
          </a:p>
        </p:txBody>
      </p:sp>
      <p:pic>
        <p:nvPicPr>
          <p:cNvPr id="3" name="Picture 2">
            <a:extLst>
              <a:ext uri="{FF2B5EF4-FFF2-40B4-BE49-F238E27FC236}">
                <a16:creationId xmlns:a16="http://schemas.microsoft.com/office/drawing/2014/main" id="{6B779B51-CB2D-1C1D-7904-FFD5C1F9C2D9}"/>
              </a:ext>
            </a:extLst>
          </p:cNvPr>
          <p:cNvPicPr>
            <a:picLocks noChangeAspect="1"/>
          </p:cNvPicPr>
          <p:nvPr/>
        </p:nvPicPr>
        <p:blipFill>
          <a:blip r:embed="rId3"/>
          <a:stretch>
            <a:fillRect/>
          </a:stretch>
        </p:blipFill>
        <p:spPr>
          <a:xfrm>
            <a:off x="976746" y="2233326"/>
            <a:ext cx="6309360" cy="2629928"/>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¿Qué es big data?</a:t>
            </a:r>
            <a:endParaRPr dirty="0"/>
          </a:p>
        </p:txBody>
      </p:sp>
      <p:sp>
        <p:nvSpPr>
          <p:cNvPr id="4" name="Arrow: Pentagon 3">
            <a:extLst>
              <a:ext uri="{FF2B5EF4-FFF2-40B4-BE49-F238E27FC236}">
                <a16:creationId xmlns:a16="http://schemas.microsoft.com/office/drawing/2014/main" id="{7B02464B-7A70-67EB-F2E2-5913D3DB5FFA}"/>
              </a:ext>
            </a:extLst>
          </p:cNvPr>
          <p:cNvSpPr/>
          <p:nvPr/>
        </p:nvSpPr>
        <p:spPr>
          <a:xfrm>
            <a:off x="608377" y="1510257"/>
            <a:ext cx="1953491" cy="2116757"/>
          </a:xfrm>
          <a:prstGeom prst="homePlate">
            <a:avLst>
              <a:gd name="adj" fmla="val 23191"/>
            </a:avLst>
          </a:prstGeom>
          <a:solidFill>
            <a:schemeClr val="accent3">
              <a:lumMod val="20000"/>
              <a:lumOff val="80000"/>
            </a:schemeClr>
          </a:soli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Big data </a:t>
            </a:r>
            <a:r>
              <a:rPr lang="en-US" dirty="0" err="1">
                <a:solidFill>
                  <a:schemeClr val="bg2"/>
                </a:solidFill>
              </a:rPr>
              <a:t>incluye</a:t>
            </a:r>
            <a:r>
              <a:rPr lang="en-US" dirty="0">
                <a:solidFill>
                  <a:schemeClr val="bg2"/>
                </a:solidFill>
              </a:rPr>
              <a:t> </a:t>
            </a:r>
            <a:r>
              <a:rPr lang="en-US" dirty="0" err="1">
                <a:solidFill>
                  <a:schemeClr val="bg2"/>
                </a:solidFill>
              </a:rPr>
              <a:t>datos</a:t>
            </a:r>
            <a:r>
              <a:rPr lang="en-US" dirty="0">
                <a:solidFill>
                  <a:schemeClr val="bg2"/>
                </a:solidFill>
              </a:rPr>
              <a:t> de la banca, casas de </a:t>
            </a:r>
            <a:r>
              <a:rPr lang="en-US" dirty="0" err="1">
                <a:solidFill>
                  <a:schemeClr val="bg2"/>
                </a:solidFill>
              </a:rPr>
              <a:t>acciones</a:t>
            </a:r>
            <a:r>
              <a:rPr lang="en-US" dirty="0">
                <a:solidFill>
                  <a:schemeClr val="bg2"/>
                </a:solidFill>
              </a:rPr>
              <a:t>, email y post </a:t>
            </a:r>
            <a:r>
              <a:rPr lang="en-US" dirty="0" err="1">
                <a:solidFill>
                  <a:schemeClr val="bg2"/>
                </a:solidFill>
              </a:rPr>
              <a:t>en</a:t>
            </a:r>
            <a:r>
              <a:rPr lang="en-US" dirty="0">
                <a:solidFill>
                  <a:schemeClr val="bg2"/>
                </a:solidFill>
              </a:rPr>
              <a:t> redes </a:t>
            </a:r>
            <a:r>
              <a:rPr lang="en-US" dirty="0" err="1">
                <a:solidFill>
                  <a:schemeClr val="bg2"/>
                </a:solidFill>
              </a:rPr>
              <a:t>sociales</a:t>
            </a:r>
            <a:endParaRPr lang="en-US" dirty="0">
              <a:solidFill>
                <a:schemeClr val="bg2"/>
              </a:solidFill>
            </a:endParaRPr>
          </a:p>
        </p:txBody>
      </p:sp>
      <p:cxnSp>
        <p:nvCxnSpPr>
          <p:cNvPr id="8" name="Straight Arrow Connector 7">
            <a:extLst>
              <a:ext uri="{FF2B5EF4-FFF2-40B4-BE49-F238E27FC236}">
                <a16:creationId xmlns:a16="http://schemas.microsoft.com/office/drawing/2014/main" id="{9EC95876-7A0D-E619-39F5-5F045CEC8435}"/>
              </a:ext>
            </a:extLst>
          </p:cNvPr>
          <p:cNvCxnSpPr>
            <a:cxnSpLocks/>
            <a:stCxn id="4" idx="3"/>
            <a:endCxn id="9" idx="1"/>
          </p:cNvCxnSpPr>
          <p:nvPr/>
        </p:nvCxnSpPr>
        <p:spPr>
          <a:xfrm>
            <a:off x="2561868" y="2568636"/>
            <a:ext cx="569341" cy="3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Pentagon 8">
            <a:extLst>
              <a:ext uri="{FF2B5EF4-FFF2-40B4-BE49-F238E27FC236}">
                <a16:creationId xmlns:a16="http://schemas.microsoft.com/office/drawing/2014/main" id="{BF79C7FB-4E5F-E286-69D4-A1B1C83F0B48}"/>
              </a:ext>
            </a:extLst>
          </p:cNvPr>
          <p:cNvSpPr/>
          <p:nvPr/>
        </p:nvSpPr>
        <p:spPr>
          <a:xfrm>
            <a:off x="3131209" y="1513371"/>
            <a:ext cx="1953491" cy="2116757"/>
          </a:xfrm>
          <a:prstGeom prst="homePlate">
            <a:avLst>
              <a:gd name="adj" fmla="val 23191"/>
            </a:avLst>
          </a:prstGeom>
          <a:solidFill>
            <a:schemeClr val="accent3">
              <a:lumMod val="20000"/>
              <a:lumOff val="80000"/>
            </a:schemeClr>
          </a:soli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solidFill>
                  <a:schemeClr val="bg2"/>
                </a:solidFill>
              </a:rPr>
              <a:t>Big data Tambien incluye datos menos conocido como cadenas de suministro, Código de barra o torres de telefonía</a:t>
            </a:r>
            <a:endParaRPr lang="en-US" dirty="0">
              <a:solidFill>
                <a:schemeClr val="bg2"/>
              </a:solidFill>
            </a:endParaRPr>
          </a:p>
        </p:txBody>
      </p:sp>
      <p:sp>
        <p:nvSpPr>
          <p:cNvPr id="12" name="Arrow: Pentagon 11">
            <a:extLst>
              <a:ext uri="{FF2B5EF4-FFF2-40B4-BE49-F238E27FC236}">
                <a16:creationId xmlns:a16="http://schemas.microsoft.com/office/drawing/2014/main" id="{47321925-5E01-E180-763E-30B519B54EF3}"/>
              </a:ext>
            </a:extLst>
          </p:cNvPr>
          <p:cNvSpPr/>
          <p:nvPr/>
        </p:nvSpPr>
        <p:spPr>
          <a:xfrm>
            <a:off x="5475506" y="1510256"/>
            <a:ext cx="1953491" cy="2116757"/>
          </a:xfrm>
          <a:prstGeom prst="homePlate">
            <a:avLst>
              <a:gd name="adj" fmla="val 23191"/>
            </a:avLst>
          </a:prstGeom>
          <a:solidFill>
            <a:schemeClr val="accent3">
              <a:lumMod val="20000"/>
              <a:lumOff val="80000"/>
            </a:schemeClr>
          </a:soli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Big data </a:t>
            </a:r>
            <a:r>
              <a:rPr lang="en-US" dirty="0" err="1">
                <a:solidFill>
                  <a:schemeClr val="bg2"/>
                </a:solidFill>
              </a:rPr>
              <a:t>siempre</a:t>
            </a:r>
            <a:r>
              <a:rPr lang="en-US" dirty="0">
                <a:solidFill>
                  <a:schemeClr val="bg2"/>
                </a:solidFill>
              </a:rPr>
              <a:t> ha </a:t>
            </a:r>
            <a:r>
              <a:rPr lang="en-US" dirty="0" err="1">
                <a:solidFill>
                  <a:schemeClr val="bg2"/>
                </a:solidFill>
              </a:rPr>
              <a:t>existido</a:t>
            </a:r>
            <a:r>
              <a:rPr lang="en-US" dirty="0">
                <a:solidFill>
                  <a:schemeClr val="bg2"/>
                </a:solidFill>
              </a:rPr>
              <a:t> </a:t>
            </a:r>
            <a:r>
              <a:rPr lang="en-US" dirty="0" err="1">
                <a:solidFill>
                  <a:schemeClr val="bg2"/>
                </a:solidFill>
              </a:rPr>
              <a:t>pero</a:t>
            </a:r>
            <a:r>
              <a:rPr lang="en-US" dirty="0">
                <a:solidFill>
                  <a:schemeClr val="bg2"/>
                </a:solidFill>
              </a:rPr>
              <a:t> no ha </a:t>
            </a:r>
            <a:r>
              <a:rPr lang="en-US" dirty="0" err="1">
                <a:solidFill>
                  <a:schemeClr val="bg2"/>
                </a:solidFill>
              </a:rPr>
              <a:t>habido</a:t>
            </a:r>
            <a:r>
              <a:rPr lang="en-US" dirty="0">
                <a:solidFill>
                  <a:schemeClr val="bg2"/>
                </a:solidFill>
              </a:rPr>
              <a:t> </a:t>
            </a:r>
            <a:r>
              <a:rPr lang="en-US" dirty="0" err="1">
                <a:solidFill>
                  <a:schemeClr val="bg2"/>
                </a:solidFill>
              </a:rPr>
              <a:t>una</a:t>
            </a:r>
            <a:r>
              <a:rPr lang="en-US" dirty="0">
                <a:solidFill>
                  <a:schemeClr val="bg2"/>
                </a:solidFill>
              </a:rPr>
              <a:t> </a:t>
            </a:r>
            <a:r>
              <a:rPr lang="en-US" dirty="0" err="1">
                <a:solidFill>
                  <a:schemeClr val="bg2"/>
                </a:solidFill>
              </a:rPr>
              <a:t>manera</a:t>
            </a:r>
            <a:r>
              <a:rPr lang="en-US" dirty="0">
                <a:solidFill>
                  <a:schemeClr val="bg2"/>
                </a:solidFill>
              </a:rPr>
              <a:t> de </a:t>
            </a:r>
            <a:r>
              <a:rPr lang="en-US" dirty="0" err="1">
                <a:solidFill>
                  <a:schemeClr val="bg2"/>
                </a:solidFill>
              </a:rPr>
              <a:t>reunir</a:t>
            </a:r>
            <a:r>
              <a:rPr lang="en-US" dirty="0">
                <a:solidFill>
                  <a:schemeClr val="bg2"/>
                </a:solidFill>
              </a:rPr>
              <a:t> y </a:t>
            </a:r>
            <a:r>
              <a:rPr lang="en-US" dirty="0" err="1">
                <a:solidFill>
                  <a:schemeClr val="bg2"/>
                </a:solidFill>
              </a:rPr>
              <a:t>analizar</a:t>
            </a:r>
            <a:r>
              <a:rPr lang="en-US" dirty="0">
                <a:solidFill>
                  <a:schemeClr val="bg2"/>
                </a:solidFill>
              </a:rPr>
              <a:t> </a:t>
            </a:r>
            <a:r>
              <a:rPr lang="en-US" dirty="0" err="1">
                <a:solidFill>
                  <a:schemeClr val="bg2"/>
                </a:solidFill>
              </a:rPr>
              <a:t>los</a:t>
            </a:r>
            <a:r>
              <a:rPr lang="en-US" dirty="0">
                <a:solidFill>
                  <a:schemeClr val="bg2"/>
                </a:solidFill>
              </a:rPr>
              <a:t> </a:t>
            </a:r>
            <a:r>
              <a:rPr lang="en-US" dirty="0" err="1">
                <a:solidFill>
                  <a:schemeClr val="bg2"/>
                </a:solidFill>
              </a:rPr>
              <a:t>grandes</a:t>
            </a:r>
            <a:r>
              <a:rPr lang="en-US" dirty="0">
                <a:solidFill>
                  <a:schemeClr val="bg2"/>
                </a:solidFill>
              </a:rPr>
              <a:t> </a:t>
            </a:r>
            <a:r>
              <a:rPr lang="en-US" dirty="0" err="1">
                <a:solidFill>
                  <a:schemeClr val="bg2"/>
                </a:solidFill>
              </a:rPr>
              <a:t>datos</a:t>
            </a:r>
            <a:endParaRPr lang="en-US" dirty="0">
              <a:solidFill>
                <a:schemeClr val="bg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29. Hosting</a:t>
            </a:r>
            <a:endParaRPr/>
          </a:p>
        </p:txBody>
      </p:sp>
      <p:sp>
        <p:nvSpPr>
          <p:cNvPr id="302" name="Google Shape;302;p4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hosting es, en definitiva, el uso y provecho que se hace de esos mismos servidores web con todos los recursos de los que disponen.</a:t>
            </a:r>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Las cuatros Ves de big data</a:t>
            </a:r>
            <a:endParaRPr dirty="0"/>
          </a:p>
        </p:txBody>
      </p:sp>
      <p:graphicFrame>
        <p:nvGraphicFramePr>
          <p:cNvPr id="2" name="Diagram 1">
            <a:extLst>
              <a:ext uri="{FF2B5EF4-FFF2-40B4-BE49-F238E27FC236}">
                <a16:creationId xmlns:a16="http://schemas.microsoft.com/office/drawing/2014/main" id="{EA554EDE-7E41-30F8-A2DE-B04E24F939D0}"/>
              </a:ext>
            </a:extLst>
          </p:cNvPr>
          <p:cNvGraphicFramePr/>
          <p:nvPr>
            <p:extLst>
              <p:ext uri="{D42A27DB-BD31-4B8C-83A1-F6EECF244321}">
                <p14:modId xmlns:p14="http://schemas.microsoft.com/office/powerpoint/2010/main" val="3180430393"/>
              </p:ext>
            </p:extLst>
          </p:nvPr>
        </p:nvGraphicFramePr>
        <p:xfrm>
          <a:off x="311700" y="1229875"/>
          <a:ext cx="8520600" cy="283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Google Shape;2319;p381">
            <a:extLst>
              <a:ext uri="{FF2B5EF4-FFF2-40B4-BE49-F238E27FC236}">
                <a16:creationId xmlns:a16="http://schemas.microsoft.com/office/drawing/2014/main" id="{0BD589E9-2F62-280C-1F58-11F49F049C2B}"/>
              </a:ext>
            </a:extLst>
          </p:cNvPr>
          <p:cNvSpPr txBox="1">
            <a:spLocks noGrp="1"/>
          </p:cNvSpPr>
          <p:nvPr>
            <p:ph type="body" idx="1"/>
          </p:nvPr>
        </p:nvSpPr>
        <p:spPr>
          <a:xfrm>
            <a:off x="1302326" y="1319926"/>
            <a:ext cx="7446845" cy="457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b="1" dirty="0"/>
              <a:t>Volumen:   El tamaño de los datos (terabites de datos de la banca).</a:t>
            </a:r>
            <a:endParaRPr b="1" dirty="0"/>
          </a:p>
        </p:txBody>
      </p:sp>
      <p:sp>
        <p:nvSpPr>
          <p:cNvPr id="4" name="Google Shape;2319;p381">
            <a:extLst>
              <a:ext uri="{FF2B5EF4-FFF2-40B4-BE49-F238E27FC236}">
                <a16:creationId xmlns:a16="http://schemas.microsoft.com/office/drawing/2014/main" id="{CA40382E-311E-BFA9-DFD2-F68B7B49F8B1}"/>
              </a:ext>
            </a:extLst>
          </p:cNvPr>
          <p:cNvSpPr txBox="1">
            <a:spLocks/>
          </p:cNvSpPr>
          <p:nvPr/>
        </p:nvSpPr>
        <p:spPr>
          <a:xfrm>
            <a:off x="1302326" y="1934345"/>
            <a:ext cx="7446845" cy="607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0" indent="-1143000">
              <a:lnSpc>
                <a:spcPct val="105000"/>
              </a:lnSpc>
              <a:buFont typeface="Roboto"/>
              <a:buNone/>
            </a:pPr>
            <a:r>
              <a:rPr lang="es-ES" b="1" dirty="0"/>
              <a:t>Velocidad: cuan rápido los datos entran (sensores de carros que   envían información cada segundo).</a:t>
            </a:r>
          </a:p>
        </p:txBody>
      </p:sp>
      <p:sp>
        <p:nvSpPr>
          <p:cNvPr id="5" name="Google Shape;2319;p381">
            <a:extLst>
              <a:ext uri="{FF2B5EF4-FFF2-40B4-BE49-F238E27FC236}">
                <a16:creationId xmlns:a16="http://schemas.microsoft.com/office/drawing/2014/main" id="{9FD60FAD-D175-4185-2484-75E29CBC9F59}"/>
              </a:ext>
            </a:extLst>
          </p:cNvPr>
          <p:cNvSpPr txBox="1">
            <a:spLocks/>
          </p:cNvSpPr>
          <p:nvPr/>
        </p:nvSpPr>
        <p:spPr>
          <a:xfrm>
            <a:off x="1302326" y="2582421"/>
            <a:ext cx="7446845"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0" indent="-1143000">
              <a:lnSpc>
                <a:spcPct val="105000"/>
              </a:lnSpc>
              <a:buFont typeface="Roboto"/>
              <a:buNone/>
            </a:pPr>
            <a:r>
              <a:rPr lang="es-ES" b="1" dirty="0"/>
              <a:t>Variedad:  diferentes formas de datos (post de social media, fotos, comentarios).</a:t>
            </a:r>
          </a:p>
        </p:txBody>
      </p:sp>
      <p:sp>
        <p:nvSpPr>
          <p:cNvPr id="6" name="Google Shape;2319;p381">
            <a:extLst>
              <a:ext uri="{FF2B5EF4-FFF2-40B4-BE49-F238E27FC236}">
                <a16:creationId xmlns:a16="http://schemas.microsoft.com/office/drawing/2014/main" id="{5A438A33-614B-F968-1F42-82B9365EAE8E}"/>
              </a:ext>
            </a:extLst>
          </p:cNvPr>
          <p:cNvSpPr txBox="1">
            <a:spLocks/>
          </p:cNvSpPr>
          <p:nvPr/>
        </p:nvSpPr>
        <p:spPr>
          <a:xfrm>
            <a:off x="1302326" y="3280344"/>
            <a:ext cx="7446845" cy="647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0" indent="-1143000">
              <a:lnSpc>
                <a:spcPct val="105000"/>
              </a:lnSpc>
              <a:buFont typeface="Roboto"/>
              <a:buNone/>
            </a:pPr>
            <a:r>
              <a:rPr lang="es-ES" b="1" dirty="0"/>
              <a:t>Veracidad: incertidumbre de los datos (datos de social media puede ser no precisa, vienes de </a:t>
            </a:r>
            <a:r>
              <a:rPr lang="es-ES" b="1" dirty="0" err="1"/>
              <a:t>bots</a:t>
            </a:r>
            <a:r>
              <a:rPr lang="es-ES" b="1" dirty="0"/>
              <a:t>, </a:t>
            </a:r>
            <a:r>
              <a:rPr lang="es-ES" b="1" dirty="0" err="1"/>
              <a:t>etc</a:t>
            </a:r>
            <a:r>
              <a:rPr lang="es-ES" b="1" dirty="0"/>
              <a:t> ).</a:t>
            </a:r>
          </a:p>
        </p:txBody>
      </p:sp>
    </p:spTree>
    <p:extLst>
      <p:ext uri="{BB962C8B-B14F-4D97-AF65-F5344CB8AC3E}">
        <p14:creationId xmlns:p14="http://schemas.microsoft.com/office/powerpoint/2010/main" val="849718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ES" dirty="0"/>
              <a:t>Descripción general de Big Data</a:t>
            </a:r>
            <a:endParaRPr dirty="0"/>
          </a:p>
        </p:txBody>
      </p:sp>
      <p:sp>
        <p:nvSpPr>
          <p:cNvPr id="2319" name="Google Shape;2319;p381"/>
          <p:cNvSpPr txBox="1">
            <a:spLocks noGrp="1"/>
          </p:cNvSpPr>
          <p:nvPr>
            <p:ph type="body" idx="1"/>
          </p:nvPr>
        </p:nvSpPr>
        <p:spPr>
          <a:xfrm>
            <a:off x="2473036" y="1288382"/>
            <a:ext cx="5852160" cy="548640"/>
          </a:xfrm>
          <a:prstGeom prst="rect">
            <a:avLst/>
          </a:prstGeom>
          <a:ln w="12700"/>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numCol="3" anchor="t" anchorCtr="0">
            <a:noAutofit/>
          </a:bodyPr>
          <a:lstStyle/>
          <a:p>
            <a:pPr marL="0" lvl="0" indent="0" algn="l" rtl="0">
              <a:lnSpc>
                <a:spcPct val="100000"/>
              </a:lnSpc>
              <a:spcBef>
                <a:spcPts val="0"/>
              </a:spcBef>
              <a:spcAft>
                <a:spcPts val="0"/>
              </a:spcAft>
              <a:buNone/>
            </a:pPr>
            <a:r>
              <a:rPr lang="es-ES" sz="800" dirty="0"/>
              <a:t>IBM Cognos</a:t>
            </a:r>
          </a:p>
          <a:p>
            <a:pPr marL="0" lvl="0" indent="0" algn="l" rtl="0">
              <a:lnSpc>
                <a:spcPct val="100000"/>
              </a:lnSpc>
              <a:spcBef>
                <a:spcPts val="0"/>
              </a:spcBef>
              <a:spcAft>
                <a:spcPts val="0"/>
              </a:spcAft>
              <a:buNone/>
            </a:pPr>
            <a:r>
              <a:rPr lang="es-ES" sz="800" dirty="0"/>
              <a:t>SAP Business </a:t>
            </a:r>
            <a:r>
              <a:rPr lang="es-ES" sz="800" dirty="0" err="1"/>
              <a:t>Objects</a:t>
            </a:r>
            <a:endParaRPr lang="es-ES" sz="800" dirty="0"/>
          </a:p>
          <a:p>
            <a:pPr marL="0" lvl="0" indent="0" algn="l" rtl="0">
              <a:lnSpc>
                <a:spcPct val="100000"/>
              </a:lnSpc>
              <a:spcBef>
                <a:spcPts val="0"/>
              </a:spcBef>
              <a:spcAft>
                <a:spcPts val="0"/>
              </a:spcAft>
              <a:buNone/>
            </a:pPr>
            <a:r>
              <a:rPr lang="es-ES" sz="800" dirty="0" err="1"/>
              <a:t>MicroStrategy</a:t>
            </a:r>
            <a:endParaRPr lang="es-ES" sz="800" dirty="0"/>
          </a:p>
          <a:p>
            <a:pPr marL="0" lvl="0" indent="0" algn="l" rtl="0">
              <a:lnSpc>
                <a:spcPct val="100000"/>
              </a:lnSpc>
              <a:spcBef>
                <a:spcPts val="0"/>
              </a:spcBef>
              <a:spcAft>
                <a:spcPts val="0"/>
              </a:spcAft>
              <a:buNone/>
            </a:pPr>
            <a:r>
              <a:rPr lang="es-ES" sz="800" dirty="0" err="1"/>
              <a:t>ZoomData</a:t>
            </a:r>
            <a:endParaRPr lang="es-ES" sz="800" dirty="0"/>
          </a:p>
          <a:p>
            <a:pPr marL="0" lvl="0" indent="0" algn="l" rtl="0">
              <a:lnSpc>
                <a:spcPct val="100000"/>
              </a:lnSpc>
              <a:spcBef>
                <a:spcPts val="0"/>
              </a:spcBef>
              <a:spcAft>
                <a:spcPts val="0"/>
              </a:spcAft>
              <a:buNone/>
            </a:pPr>
            <a:r>
              <a:rPr lang="es-ES" sz="800" dirty="0" err="1"/>
              <a:t>Qlik</a:t>
            </a:r>
            <a:endParaRPr lang="es-ES" sz="800" dirty="0"/>
          </a:p>
          <a:p>
            <a:pPr marL="0" lvl="0" indent="0" algn="l" rtl="0">
              <a:lnSpc>
                <a:spcPct val="100000"/>
              </a:lnSpc>
              <a:spcBef>
                <a:spcPts val="0"/>
              </a:spcBef>
              <a:spcAft>
                <a:spcPts val="0"/>
              </a:spcAft>
              <a:buNone/>
            </a:pPr>
            <a:r>
              <a:rPr lang="es-ES" sz="800" dirty="0" err="1"/>
              <a:t>PowerBI</a:t>
            </a:r>
            <a:endParaRPr lang="es-ES" sz="800" dirty="0"/>
          </a:p>
          <a:p>
            <a:pPr marL="0" indent="0">
              <a:lnSpc>
                <a:spcPct val="100000"/>
              </a:lnSpc>
              <a:buNone/>
            </a:pPr>
            <a:r>
              <a:rPr lang="es-ES" sz="800" dirty="0" err="1"/>
              <a:t>Tableau</a:t>
            </a:r>
            <a:endParaRPr lang="es-ES" sz="800" dirty="0"/>
          </a:p>
        </p:txBody>
      </p:sp>
      <p:graphicFrame>
        <p:nvGraphicFramePr>
          <p:cNvPr id="2" name="Diagram 1">
            <a:extLst>
              <a:ext uri="{FF2B5EF4-FFF2-40B4-BE49-F238E27FC236}">
                <a16:creationId xmlns:a16="http://schemas.microsoft.com/office/drawing/2014/main" id="{9B48FACE-C644-9ECD-CDDC-CD871A8CC829}"/>
              </a:ext>
            </a:extLst>
          </p:cNvPr>
          <p:cNvGraphicFramePr/>
          <p:nvPr>
            <p:extLst>
              <p:ext uri="{D42A27DB-BD31-4B8C-83A1-F6EECF244321}">
                <p14:modId xmlns:p14="http://schemas.microsoft.com/office/powerpoint/2010/main" val="45346449"/>
              </p:ext>
            </p:extLst>
          </p:nvPr>
        </p:nvGraphicFramePr>
        <p:xfrm>
          <a:off x="235500" y="1158564"/>
          <a:ext cx="2563118" cy="3682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2319;p381">
            <a:extLst>
              <a:ext uri="{FF2B5EF4-FFF2-40B4-BE49-F238E27FC236}">
                <a16:creationId xmlns:a16="http://schemas.microsoft.com/office/drawing/2014/main" id="{35B1FF65-0C45-E4E0-4D5A-82CE61F35BE0}"/>
              </a:ext>
            </a:extLst>
          </p:cNvPr>
          <p:cNvSpPr txBox="1">
            <a:spLocks/>
          </p:cNvSpPr>
          <p:nvPr/>
        </p:nvSpPr>
        <p:spPr>
          <a:xfrm>
            <a:off x="2473036" y="1985218"/>
            <a:ext cx="5818910" cy="607800"/>
          </a:xfrm>
          <a:prstGeom prst="rect">
            <a:avLst/>
          </a:prstGeom>
          <a:ln w="12700"/>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numCol="3"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00000"/>
              </a:lnSpc>
              <a:buFont typeface="Roboto"/>
              <a:buNone/>
            </a:pPr>
            <a:r>
              <a:rPr lang="es-ES" sz="800" dirty="0"/>
              <a:t>Hadoop MapReduce</a:t>
            </a:r>
          </a:p>
          <a:p>
            <a:pPr marL="0" indent="0">
              <a:lnSpc>
                <a:spcPct val="100000"/>
              </a:lnSpc>
              <a:buFont typeface="Roboto"/>
              <a:buNone/>
            </a:pPr>
            <a:r>
              <a:rPr lang="es-ES" sz="800" dirty="0"/>
              <a:t>HIVE</a:t>
            </a:r>
          </a:p>
          <a:p>
            <a:pPr marL="0" indent="0">
              <a:lnSpc>
                <a:spcPct val="100000"/>
              </a:lnSpc>
              <a:buFont typeface="Roboto"/>
              <a:buNone/>
            </a:pPr>
            <a:r>
              <a:rPr lang="es-ES" sz="800" dirty="0"/>
              <a:t>TEZ</a:t>
            </a:r>
          </a:p>
          <a:p>
            <a:pPr marL="0" indent="0">
              <a:lnSpc>
                <a:spcPct val="100000"/>
              </a:lnSpc>
              <a:buFont typeface="Roboto"/>
              <a:buNone/>
            </a:pPr>
            <a:r>
              <a:rPr lang="es-ES" sz="800" dirty="0"/>
              <a:t>Apache Drill</a:t>
            </a:r>
          </a:p>
          <a:p>
            <a:pPr marL="0" indent="0">
              <a:lnSpc>
                <a:spcPct val="100000"/>
              </a:lnSpc>
              <a:buFont typeface="Roboto"/>
              <a:buNone/>
            </a:pPr>
            <a:r>
              <a:rPr lang="es-ES" sz="800" dirty="0"/>
              <a:t>Apache Storm</a:t>
            </a:r>
          </a:p>
          <a:p>
            <a:pPr marL="0" indent="0">
              <a:lnSpc>
                <a:spcPct val="100000"/>
              </a:lnSpc>
              <a:buFont typeface="Roboto"/>
              <a:buNone/>
            </a:pPr>
            <a:r>
              <a:rPr lang="es-ES" sz="800" dirty="0"/>
              <a:t>Google </a:t>
            </a:r>
            <a:r>
              <a:rPr lang="es-ES" sz="800" dirty="0" err="1"/>
              <a:t>BigQuery</a:t>
            </a:r>
            <a:endParaRPr lang="es-ES" sz="800" dirty="0"/>
          </a:p>
          <a:p>
            <a:pPr marL="0" indent="0">
              <a:lnSpc>
                <a:spcPct val="100000"/>
              </a:lnSpc>
              <a:buFont typeface="Roboto"/>
              <a:buNone/>
            </a:pPr>
            <a:r>
              <a:rPr lang="es-ES" sz="800" dirty="0" err="1"/>
              <a:t>Flink</a:t>
            </a:r>
            <a:endParaRPr lang="es-ES" sz="800" dirty="0"/>
          </a:p>
          <a:p>
            <a:pPr marL="0" indent="0">
              <a:lnSpc>
                <a:spcPct val="100000"/>
              </a:lnSpc>
              <a:buFont typeface="Roboto"/>
              <a:buNone/>
            </a:pPr>
            <a:r>
              <a:rPr lang="es-ES" sz="800" dirty="0" err="1"/>
              <a:t>Spark</a:t>
            </a:r>
            <a:r>
              <a:rPr lang="es-ES" sz="800" dirty="0"/>
              <a:t> </a:t>
            </a:r>
            <a:r>
              <a:rPr lang="es-ES" sz="800" dirty="0" err="1"/>
              <a:t>Streaming</a:t>
            </a:r>
            <a:endParaRPr lang="es-ES" sz="800" dirty="0"/>
          </a:p>
          <a:p>
            <a:pPr marL="0" indent="0">
              <a:lnSpc>
                <a:spcPct val="100000"/>
              </a:lnSpc>
              <a:buFont typeface="Roboto"/>
              <a:buNone/>
            </a:pPr>
            <a:r>
              <a:rPr lang="es-ES" sz="800" dirty="0"/>
              <a:t>Kafka</a:t>
            </a:r>
          </a:p>
        </p:txBody>
      </p:sp>
      <p:sp>
        <p:nvSpPr>
          <p:cNvPr id="6" name="Google Shape;2319;p381">
            <a:extLst>
              <a:ext uri="{FF2B5EF4-FFF2-40B4-BE49-F238E27FC236}">
                <a16:creationId xmlns:a16="http://schemas.microsoft.com/office/drawing/2014/main" id="{CB9F12E4-9502-2592-9548-AC5FF0A7EECA}"/>
              </a:ext>
            </a:extLst>
          </p:cNvPr>
          <p:cNvSpPr txBox="1">
            <a:spLocks/>
          </p:cNvSpPr>
          <p:nvPr/>
        </p:nvSpPr>
        <p:spPr>
          <a:xfrm>
            <a:off x="2473036" y="2745454"/>
            <a:ext cx="5818910" cy="607800"/>
          </a:xfrm>
          <a:prstGeom prst="rect">
            <a:avLst/>
          </a:prstGeom>
          <a:ln w="12700"/>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numCol="3"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00000"/>
              </a:lnSpc>
              <a:buFont typeface="Roboto"/>
              <a:buNone/>
            </a:pPr>
            <a:r>
              <a:rPr lang="es-ES" sz="800" dirty="0"/>
              <a:t>IBM GPFS</a:t>
            </a:r>
          </a:p>
          <a:p>
            <a:pPr marL="0" indent="0">
              <a:lnSpc>
                <a:spcPct val="100000"/>
              </a:lnSpc>
              <a:buFont typeface="Roboto"/>
              <a:buNone/>
            </a:pPr>
            <a:r>
              <a:rPr lang="es-ES" sz="800" dirty="0"/>
              <a:t>Hadoop</a:t>
            </a:r>
          </a:p>
          <a:p>
            <a:pPr marL="0" indent="0">
              <a:lnSpc>
                <a:spcPct val="100000"/>
              </a:lnSpc>
              <a:buFont typeface="Roboto"/>
              <a:buNone/>
            </a:pPr>
            <a:r>
              <a:rPr lang="es-ES" sz="800" dirty="0"/>
              <a:t>MAPR Tables</a:t>
            </a:r>
          </a:p>
          <a:p>
            <a:pPr marL="0" indent="0">
              <a:lnSpc>
                <a:spcPct val="100000"/>
              </a:lnSpc>
              <a:buFont typeface="Roboto"/>
              <a:buNone/>
            </a:pPr>
            <a:r>
              <a:rPr lang="es-ES" sz="800" dirty="0"/>
              <a:t>Apache HBASE</a:t>
            </a:r>
          </a:p>
          <a:p>
            <a:pPr marL="0" indent="0">
              <a:lnSpc>
                <a:spcPct val="100000"/>
              </a:lnSpc>
              <a:buFont typeface="Roboto"/>
              <a:buNone/>
            </a:pPr>
            <a:r>
              <a:rPr lang="es-ES" sz="800" dirty="0"/>
              <a:t>KUDU</a:t>
            </a:r>
          </a:p>
          <a:p>
            <a:pPr marL="0" indent="0">
              <a:lnSpc>
                <a:spcPct val="100000"/>
              </a:lnSpc>
              <a:buFont typeface="Roboto"/>
              <a:buNone/>
            </a:pPr>
            <a:r>
              <a:rPr lang="es-ES" sz="800" dirty="0"/>
              <a:t>MEMSQL</a:t>
            </a:r>
          </a:p>
        </p:txBody>
      </p:sp>
      <p:sp>
        <p:nvSpPr>
          <p:cNvPr id="7" name="Google Shape;2319;p381">
            <a:extLst>
              <a:ext uri="{FF2B5EF4-FFF2-40B4-BE49-F238E27FC236}">
                <a16:creationId xmlns:a16="http://schemas.microsoft.com/office/drawing/2014/main" id="{06EA423F-5EFD-3EE6-FD6D-828CF28F4639}"/>
              </a:ext>
            </a:extLst>
          </p:cNvPr>
          <p:cNvSpPr txBox="1">
            <a:spLocks/>
          </p:cNvSpPr>
          <p:nvPr/>
        </p:nvSpPr>
        <p:spPr>
          <a:xfrm>
            <a:off x="2473036" y="3592783"/>
            <a:ext cx="5818910" cy="640080"/>
          </a:xfrm>
          <a:prstGeom prst="rect">
            <a:avLst/>
          </a:prstGeom>
          <a:ln w="12700"/>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numCol="3"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00000"/>
              </a:lnSpc>
              <a:buFont typeface="Roboto"/>
              <a:buNone/>
            </a:pPr>
            <a:r>
              <a:rPr lang="es-ES" sz="800" dirty="0" err="1"/>
              <a:t>Pivotal</a:t>
            </a:r>
            <a:endParaRPr lang="es-ES" sz="800" dirty="0"/>
          </a:p>
          <a:p>
            <a:pPr marL="0" indent="0">
              <a:lnSpc>
                <a:spcPct val="100000"/>
              </a:lnSpc>
              <a:buFont typeface="Roboto"/>
              <a:buNone/>
            </a:pPr>
            <a:r>
              <a:rPr lang="es-ES" sz="800" dirty="0"/>
              <a:t>Oracle EXADATA</a:t>
            </a:r>
          </a:p>
          <a:p>
            <a:pPr marL="0" indent="0">
              <a:lnSpc>
                <a:spcPct val="100000"/>
              </a:lnSpc>
              <a:buFont typeface="Roboto"/>
              <a:buNone/>
            </a:pPr>
            <a:r>
              <a:rPr lang="es-ES" sz="800" dirty="0"/>
              <a:t>TERADATA</a:t>
            </a:r>
          </a:p>
          <a:p>
            <a:pPr marL="0" indent="0">
              <a:lnSpc>
                <a:spcPct val="100000"/>
              </a:lnSpc>
              <a:buFont typeface="Roboto"/>
              <a:buNone/>
            </a:pPr>
            <a:r>
              <a:rPr lang="es-ES" sz="800" dirty="0" err="1"/>
              <a:t>GreenPlum</a:t>
            </a:r>
            <a:endParaRPr lang="es-ES" sz="800" dirty="0"/>
          </a:p>
          <a:p>
            <a:pPr marL="0" indent="0">
              <a:lnSpc>
                <a:spcPct val="100000"/>
              </a:lnSpc>
              <a:buFont typeface="Roboto"/>
              <a:buNone/>
            </a:pPr>
            <a:r>
              <a:rPr lang="es-ES" sz="800" dirty="0"/>
              <a:t>MAPR</a:t>
            </a:r>
          </a:p>
          <a:p>
            <a:pPr marL="0" indent="0">
              <a:lnSpc>
                <a:spcPct val="100000"/>
              </a:lnSpc>
              <a:buFont typeface="Roboto"/>
              <a:buNone/>
            </a:pPr>
            <a:r>
              <a:rPr lang="es-ES" sz="800" dirty="0"/>
              <a:t>NETEZZA</a:t>
            </a:r>
          </a:p>
          <a:p>
            <a:pPr marL="0" indent="0">
              <a:lnSpc>
                <a:spcPct val="100000"/>
              </a:lnSpc>
              <a:buFont typeface="Roboto"/>
              <a:buNone/>
            </a:pPr>
            <a:r>
              <a:rPr lang="es-ES" sz="800" dirty="0" err="1"/>
              <a:t>HortonWorks</a:t>
            </a:r>
            <a:endParaRPr lang="es-ES" sz="800" dirty="0"/>
          </a:p>
          <a:p>
            <a:pPr marL="0" indent="0">
              <a:lnSpc>
                <a:spcPct val="100000"/>
              </a:lnSpc>
              <a:buFont typeface="Roboto"/>
              <a:buNone/>
            </a:pPr>
            <a:r>
              <a:rPr lang="es-ES" sz="800" dirty="0"/>
              <a:t>Cloudera</a:t>
            </a:r>
          </a:p>
          <a:p>
            <a:pPr marL="0" indent="0">
              <a:lnSpc>
                <a:spcPct val="100000"/>
              </a:lnSpc>
              <a:buFont typeface="Roboto"/>
              <a:buNone/>
            </a:pPr>
            <a:r>
              <a:rPr lang="es-ES" sz="800" dirty="0"/>
              <a:t>Azure HDInsight</a:t>
            </a:r>
          </a:p>
          <a:p>
            <a:pPr marL="0" indent="0">
              <a:lnSpc>
                <a:spcPct val="100000"/>
              </a:lnSpc>
              <a:buFont typeface="Roboto"/>
              <a:buNone/>
            </a:pPr>
            <a:r>
              <a:rPr lang="es-ES" sz="800" dirty="0"/>
              <a:t>Amazon EMR</a:t>
            </a:r>
          </a:p>
        </p:txBody>
      </p:sp>
    </p:spTree>
    <p:extLst>
      <p:ext uri="{BB962C8B-B14F-4D97-AF65-F5344CB8AC3E}">
        <p14:creationId xmlns:p14="http://schemas.microsoft.com/office/powerpoint/2010/main" val="12115174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5243973"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 </a:t>
            </a:r>
            <a:r>
              <a:rPr lang="es-ES" dirty="0"/>
              <a:t>Cuáles son algunos problemas que te puedes encontrar cuando tratar con extremadamente grandes </a:t>
            </a:r>
            <a:br>
              <a:rPr lang="es-ES" dirty="0"/>
            </a:br>
            <a:r>
              <a:rPr lang="es-ES" dirty="0"/>
              <a:t>conjuntos de datos?</a:t>
            </a:r>
            <a:endParaRPr dirty="0"/>
          </a:p>
        </p:txBody>
      </p:sp>
      <p:pic>
        <p:nvPicPr>
          <p:cNvPr id="6" name="Picture 5">
            <a:extLst>
              <a:ext uri="{FF2B5EF4-FFF2-40B4-BE49-F238E27FC236}">
                <a16:creationId xmlns:a16="http://schemas.microsoft.com/office/drawing/2014/main" id="{DAC36DB9-EBE8-F38D-EA86-29EAC6BDF4D2}"/>
              </a:ext>
            </a:extLst>
          </p:cNvPr>
          <p:cNvPicPr>
            <a:picLocks noChangeAspect="1"/>
          </p:cNvPicPr>
          <p:nvPr/>
        </p:nvPicPr>
        <p:blipFill>
          <a:blip r:embed="rId3"/>
          <a:stretch>
            <a:fillRect/>
          </a:stretch>
        </p:blipFill>
        <p:spPr>
          <a:xfrm>
            <a:off x="5940137" y="1290204"/>
            <a:ext cx="2743200" cy="1828800"/>
          </a:xfrm>
          <a:prstGeom prst="rect">
            <a:avLst/>
          </a:prstGeom>
        </p:spPr>
      </p:pic>
    </p:spTree>
    <p:extLst>
      <p:ext uri="{BB962C8B-B14F-4D97-AF65-F5344CB8AC3E}">
        <p14:creationId xmlns:p14="http://schemas.microsoft.com/office/powerpoint/2010/main" val="39558190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Problemas big data?</a:t>
            </a:r>
            <a:endParaRPr dirty="0"/>
          </a:p>
        </p:txBody>
      </p:sp>
      <p:sp>
        <p:nvSpPr>
          <p:cNvPr id="2319" name="Google Shape;2319;p381"/>
          <p:cNvSpPr txBox="1">
            <a:spLocks noGrp="1"/>
          </p:cNvSpPr>
          <p:nvPr>
            <p:ph type="body" idx="1"/>
          </p:nvPr>
        </p:nvSpPr>
        <p:spPr>
          <a:xfrm>
            <a:off x="831246" y="1039000"/>
            <a:ext cx="5611118" cy="439598"/>
          </a:xfrm>
          <a:prstGeom prst="rect">
            <a:avLst/>
          </a:prstGeom>
        </p:spPr>
        <p:txBody>
          <a:bodyPr spcFirstLastPara="1" wrap="square" lIns="91425" tIns="91425" rIns="91425" bIns="91425" anchor="t" anchorCtr="0">
            <a:noAutofit/>
          </a:bodyPr>
          <a:lstStyle/>
          <a:p>
            <a:pPr marL="0" indent="0">
              <a:lnSpc>
                <a:spcPct val="105000"/>
              </a:lnSpc>
              <a:buNone/>
            </a:pPr>
            <a:r>
              <a:rPr lang="en-US" sz="1600" b="1" dirty="0"/>
              <a:t>Conjuntos de </a:t>
            </a:r>
            <a:r>
              <a:rPr lang="en-US" sz="1600" b="1" dirty="0" err="1"/>
              <a:t>datos</a:t>
            </a:r>
            <a:r>
              <a:rPr lang="en-US" sz="1600" b="1" dirty="0"/>
              <a:t> </a:t>
            </a:r>
            <a:r>
              <a:rPr lang="en-US" sz="1600" b="1" i="1" dirty="0" err="1">
                <a:solidFill>
                  <a:schemeClr val="accent5">
                    <a:lumMod val="75000"/>
                  </a:schemeClr>
                </a:solidFill>
              </a:rPr>
              <a:t>extremadamente</a:t>
            </a:r>
            <a:r>
              <a:rPr lang="en-US" sz="1600" b="1" dirty="0"/>
              <a:t> </a:t>
            </a:r>
            <a:r>
              <a:rPr lang="en-US" sz="1600" b="1" dirty="0" err="1"/>
              <a:t>grandes</a:t>
            </a:r>
            <a:endParaRPr sz="1600" b="1" dirty="0"/>
          </a:p>
        </p:txBody>
      </p:sp>
      <p:graphicFrame>
        <p:nvGraphicFramePr>
          <p:cNvPr id="2" name="Diagram 1">
            <a:extLst>
              <a:ext uri="{FF2B5EF4-FFF2-40B4-BE49-F238E27FC236}">
                <a16:creationId xmlns:a16="http://schemas.microsoft.com/office/drawing/2014/main" id="{70A34D36-4EF3-F077-5A73-463C85136870}"/>
              </a:ext>
            </a:extLst>
          </p:cNvPr>
          <p:cNvGraphicFramePr/>
          <p:nvPr>
            <p:extLst>
              <p:ext uri="{D42A27DB-BD31-4B8C-83A1-F6EECF244321}">
                <p14:modId xmlns:p14="http://schemas.microsoft.com/office/powerpoint/2010/main" val="4158373808"/>
              </p:ext>
            </p:extLst>
          </p:nvPr>
        </p:nvGraphicFramePr>
        <p:xfrm>
          <a:off x="831246" y="1646800"/>
          <a:ext cx="5943600" cy="292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18838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¿Qué es la big data?</a:t>
            </a:r>
            <a:endParaRPr dirty="0"/>
          </a:p>
        </p:txBody>
      </p:sp>
      <p:sp>
        <p:nvSpPr>
          <p:cNvPr id="2319" name="Google Shape;2319;p3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dirty="0"/>
              <a:t>Los macrodatos, ​ también llamados datos masivos, inteligencia de datos, datos a gran escala o big data es un término que hace referencia a conjuntos de datos tan grandes y complejos que precisan de aplicaciones informáticas no tradicionales de procesamiento de datos para tratarlos adecuadamente.</a:t>
            </a:r>
            <a:endParaRPr dirty="0"/>
          </a:p>
        </p:txBody>
      </p:sp>
    </p:spTree>
    <p:extLst>
      <p:ext uri="{BB962C8B-B14F-4D97-AF65-F5344CB8AC3E}">
        <p14:creationId xmlns:p14="http://schemas.microsoft.com/office/powerpoint/2010/main" val="13627054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¿Qué es la big data?</a:t>
            </a:r>
            <a:endParaRPr dirty="0"/>
          </a:p>
        </p:txBody>
      </p:sp>
      <p:sp>
        <p:nvSpPr>
          <p:cNvPr id="2319" name="Google Shape;2319;p3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dirty="0"/>
              <a:t>Los macrodatos, ​ también llamados datos masivos, inteligencia de datos, datos a gran escala o big data es un término que hace referencia a conjuntos de datos tan grandes y complejos que precisan de aplicaciones informáticas no tradicionales de procesamiento de datos para tratarlos adecuadamente.</a:t>
            </a:r>
            <a:endParaRPr dirty="0"/>
          </a:p>
        </p:txBody>
      </p:sp>
    </p:spTree>
    <p:extLst>
      <p:ext uri="{BB962C8B-B14F-4D97-AF65-F5344CB8AC3E}">
        <p14:creationId xmlns:p14="http://schemas.microsoft.com/office/powerpoint/2010/main" val="11243247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¿Qué es la big data?</a:t>
            </a:r>
            <a:endParaRPr dirty="0"/>
          </a:p>
        </p:txBody>
      </p:sp>
      <p:sp>
        <p:nvSpPr>
          <p:cNvPr id="2319" name="Google Shape;2319;p3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s" dirty="0"/>
              <a:t>Los macrodatos, ​ también llamados datos masivos, inteligencia de datos, datos a gran escala o big data es un término que hace referencia a conjuntos de datos tan grandes y complejos que precisan de aplicaciones informáticas no tradicionales de procesamiento de datos para tratarlos adecuadamente.</a:t>
            </a:r>
            <a:endParaRPr dirty="0"/>
          </a:p>
        </p:txBody>
      </p:sp>
    </p:spTree>
    <p:extLst>
      <p:ext uri="{BB962C8B-B14F-4D97-AF65-F5344CB8AC3E}">
        <p14:creationId xmlns:p14="http://schemas.microsoft.com/office/powerpoint/2010/main" val="31262933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381"/>
          <p:cNvSpPr txBox="1">
            <a:spLocks noGrp="1"/>
          </p:cNvSpPr>
          <p:nvPr>
            <p:ph type="title"/>
          </p:nvPr>
        </p:nvSpPr>
        <p:spPr>
          <a:xfrm>
            <a:off x="311700" y="4312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dirty="0"/>
              <a:t>Libro y Páginas recomendadas</a:t>
            </a:r>
            <a:endParaRPr dirty="0"/>
          </a:p>
        </p:txBody>
      </p:sp>
      <p:sp>
        <p:nvSpPr>
          <p:cNvPr id="2319" name="Google Shape;2319;p381"/>
          <p:cNvSpPr txBox="1">
            <a:spLocks noGrp="1"/>
          </p:cNvSpPr>
          <p:nvPr>
            <p:ph type="body" idx="1"/>
          </p:nvPr>
        </p:nvSpPr>
        <p:spPr>
          <a:xfrm>
            <a:off x="311700" y="1039000"/>
            <a:ext cx="8520600" cy="3533100"/>
          </a:xfrm>
          <a:prstGeom prst="rect">
            <a:avLst/>
          </a:prstGeom>
        </p:spPr>
        <p:txBody>
          <a:bodyPr spcFirstLastPara="1" wrap="square" lIns="91425" tIns="91425" rIns="91425" bIns="91425" anchor="t" anchorCtr="0">
            <a:noAutofit/>
          </a:bodyPr>
          <a:lstStyle/>
          <a:p>
            <a:pPr marL="171450" indent="-171450">
              <a:lnSpc>
                <a:spcPct val="100000"/>
              </a:lnSpc>
              <a:spcBef>
                <a:spcPts val="300"/>
              </a:spcBef>
              <a:buFont typeface="Arial" panose="020B0604020202020204" pitchFamily="34" charset="0"/>
              <a:buChar char="•"/>
            </a:pPr>
            <a:r>
              <a:rPr lang="en-US" sz="1200" dirty="0"/>
              <a:t>Libro: Python Natural Language Processing Techniques (</a:t>
            </a:r>
            <a:r>
              <a:rPr lang="en-US" sz="1200" dirty="0">
                <a:hlinkClick r:id="rId3"/>
              </a:rPr>
              <a:t>https://www.amazon.com/Python-Natural-Language-Processing-techniques/dp/1787121429</a:t>
            </a:r>
            <a:r>
              <a:rPr lang="en-US" sz="1200" dirty="0"/>
              <a:t>)</a:t>
            </a:r>
          </a:p>
          <a:p>
            <a:pPr marL="171450" indent="-171450">
              <a:lnSpc>
                <a:spcPct val="100000"/>
              </a:lnSpc>
              <a:spcBef>
                <a:spcPts val="300"/>
              </a:spcBef>
              <a:buFont typeface="Arial" panose="020B0604020202020204" pitchFamily="34" charset="0"/>
              <a:buChar char="•"/>
            </a:pPr>
            <a:r>
              <a:rPr lang="en-US" sz="1200" dirty="0"/>
              <a:t>Natural Language Toolkit  (</a:t>
            </a:r>
            <a:r>
              <a:rPr lang="en-US" sz="1200" dirty="0">
                <a:hlinkClick r:id="rId4"/>
              </a:rPr>
              <a:t>https://www.nltk.org/</a:t>
            </a:r>
            <a:r>
              <a:rPr lang="en-US" sz="1200" dirty="0"/>
              <a:t>)</a:t>
            </a:r>
          </a:p>
          <a:p>
            <a:pPr marL="171450" indent="-171450">
              <a:lnSpc>
                <a:spcPct val="100000"/>
              </a:lnSpc>
              <a:spcBef>
                <a:spcPts val="300"/>
              </a:spcBef>
              <a:buFont typeface="Arial" panose="020B0604020202020204" pitchFamily="34" charset="0"/>
              <a:buChar char="•"/>
            </a:pPr>
            <a:r>
              <a:rPr lang="en-US" sz="1200" dirty="0"/>
              <a:t>NLP for Big Data:  What Everyone Should Know (</a:t>
            </a:r>
            <a:r>
              <a:rPr lang="en-US" sz="1200" dirty="0">
                <a:hlinkClick r:id="rId5"/>
              </a:rPr>
              <a:t>http://www.expertsystem.com/nlp-big-data-everyone-know</a:t>
            </a:r>
            <a:endParaRPr lang="en-US" sz="1200" dirty="0"/>
          </a:p>
          <a:p>
            <a:pPr marL="171450" indent="-171450">
              <a:lnSpc>
                <a:spcPct val="100000"/>
              </a:lnSpc>
              <a:spcBef>
                <a:spcPts val="300"/>
              </a:spcBef>
              <a:buFont typeface="Arial" panose="020B0604020202020204" pitchFamily="34" charset="0"/>
              <a:buChar char="•"/>
            </a:pPr>
            <a:r>
              <a:rPr lang="en-US" sz="1200" dirty="0"/>
              <a:t>What Is Natural Language Processing?](</a:t>
            </a:r>
            <a:r>
              <a:rPr lang="en-US" sz="1200" dirty="0">
                <a:hlinkClick r:id="rId6"/>
              </a:rPr>
              <a:t>https://machinelearningmastery.com/natural-language-processing/</a:t>
            </a:r>
            <a:r>
              <a:rPr lang="en-US" sz="1200" dirty="0"/>
              <a:t>)</a:t>
            </a:r>
          </a:p>
          <a:p>
            <a:pPr marL="171450" indent="-171450">
              <a:lnSpc>
                <a:spcPct val="100000"/>
              </a:lnSpc>
              <a:spcBef>
                <a:spcPts val="300"/>
              </a:spcBef>
              <a:buFont typeface="Arial" panose="020B0604020202020204" pitchFamily="34" charset="0"/>
              <a:buChar char="•"/>
            </a:pPr>
            <a:r>
              <a:rPr lang="en-US" sz="1200" dirty="0"/>
              <a:t>[7 Applications of Deep Learning for Natural Language Processing](</a:t>
            </a:r>
            <a:r>
              <a:rPr lang="en-US" sz="1200" dirty="0">
                <a:hlinkClick r:id="rId7"/>
              </a:rPr>
              <a:t>https://machinelearningmastery.com/applications-of-deep-learning-for-natural-language-processing/</a:t>
            </a:r>
            <a:r>
              <a:rPr lang="en-US" sz="1200" dirty="0"/>
              <a:t>)</a:t>
            </a:r>
          </a:p>
          <a:p>
            <a:pPr marL="171450" indent="-171450">
              <a:lnSpc>
                <a:spcPct val="100000"/>
              </a:lnSpc>
              <a:spcBef>
                <a:spcPts val="300"/>
              </a:spcBef>
              <a:buFont typeface="Arial" panose="020B0604020202020204" pitchFamily="34" charset="0"/>
              <a:buChar char="•"/>
            </a:pPr>
            <a:r>
              <a:rPr lang="en-US" sz="1200" dirty="0"/>
              <a:t>The Art of Tokenization (</a:t>
            </a:r>
            <a:r>
              <a:rPr lang="en-US" sz="1200" dirty="0">
                <a:hlinkClick r:id="rId8"/>
              </a:rPr>
              <a:t>https://www.ibm.com/developerworks/community/blogs/nlp/entry/tokenization?lang=en</a:t>
            </a:r>
            <a:r>
              <a:rPr lang="en-US" sz="1200" dirty="0"/>
              <a:t>)</a:t>
            </a:r>
          </a:p>
          <a:p>
            <a:pPr marL="171450" indent="-171450">
              <a:lnSpc>
                <a:spcPct val="100000"/>
              </a:lnSpc>
              <a:spcBef>
                <a:spcPts val="300"/>
              </a:spcBef>
              <a:buFont typeface="Arial" panose="020B0604020202020204" pitchFamily="34" charset="0"/>
              <a:buChar char="•"/>
            </a:pPr>
            <a:r>
              <a:rPr lang="en-US" sz="1200" dirty="0"/>
              <a:t>What does </a:t>
            </a:r>
            <a:r>
              <a:rPr lang="en-US" sz="1200" dirty="0" err="1"/>
              <a:t>tf-idf</a:t>
            </a:r>
            <a:r>
              <a:rPr lang="en-US" sz="1200" dirty="0"/>
              <a:t> mean? (</a:t>
            </a:r>
            <a:r>
              <a:rPr lang="en-US" sz="1200" dirty="0">
                <a:hlinkClick r:id="rId9"/>
              </a:rPr>
              <a:t>http://www.tfidf.com/</a:t>
            </a:r>
            <a:r>
              <a:rPr lang="en-US" sz="1200" dirty="0"/>
              <a:t>)</a:t>
            </a:r>
          </a:p>
          <a:p>
            <a:pPr marL="171450" indent="-171450">
              <a:lnSpc>
                <a:spcPct val="100000"/>
              </a:lnSpc>
              <a:spcBef>
                <a:spcPts val="300"/>
              </a:spcBef>
              <a:buFont typeface="Arial" panose="020B0604020202020204" pitchFamily="34" charset="0"/>
              <a:buChar char="•"/>
            </a:pPr>
            <a:r>
              <a:rPr lang="en-US" sz="1200" dirty="0"/>
              <a:t>TD-IDF Explained (</a:t>
            </a:r>
            <a:r>
              <a:rPr lang="en-US" sz="1200" dirty="0">
                <a:hlinkClick r:id="rId10"/>
              </a:rPr>
              <a:t>https://www.elephate.com/blog/what-is-tf-idf/</a:t>
            </a:r>
            <a:r>
              <a:rPr lang="en-US" sz="1200" dirty="0"/>
              <a:t>)</a:t>
            </a:r>
          </a:p>
          <a:p>
            <a:pPr marL="171450" indent="-171450">
              <a:lnSpc>
                <a:spcPct val="100000"/>
              </a:lnSpc>
              <a:spcBef>
                <a:spcPts val="300"/>
              </a:spcBef>
              <a:buFont typeface="Arial" panose="020B0604020202020204" pitchFamily="34" charset="0"/>
              <a:buChar char="•"/>
            </a:pPr>
            <a:r>
              <a:rPr lang="en-US" sz="1200" dirty="0"/>
              <a:t>TD-IDF in Apache Spark (</a:t>
            </a:r>
            <a:r>
              <a:rPr lang="en-US" sz="1200" dirty="0">
                <a:hlinkClick r:id="rId11"/>
              </a:rPr>
              <a:t>https://mingchen0919.github.io/learning-apache-spark/tf-idf.html</a:t>
            </a:r>
            <a:r>
              <a:rPr lang="en-US" sz="1200" dirty="0"/>
              <a:t>)</a:t>
            </a:r>
          </a:p>
          <a:p>
            <a:pPr marL="171450" indent="-171450">
              <a:lnSpc>
                <a:spcPct val="100000"/>
              </a:lnSpc>
              <a:spcBef>
                <a:spcPts val="300"/>
              </a:spcBef>
              <a:buFont typeface="Arial" panose="020B0604020202020204" pitchFamily="34" charset="0"/>
              <a:buChar char="•"/>
            </a:pPr>
            <a:r>
              <a:rPr lang="en-US" sz="1200" dirty="0"/>
              <a:t>6 Easy Steps to Learn Naive Bayes Algorithm (with codes in Python and R) (</a:t>
            </a:r>
            <a:r>
              <a:rPr lang="en-US" sz="1200" dirty="0">
                <a:hlinkClick r:id="rId12"/>
              </a:rPr>
              <a:t>https://www.analyticsvidhya.com/blog/2017/09/naive-bayes-explained/</a:t>
            </a:r>
            <a:r>
              <a:rPr lang="en-US" sz="1200" dirty="0"/>
              <a:t>)</a:t>
            </a:r>
          </a:p>
          <a:p>
            <a:pPr marL="171450" indent="-171450">
              <a:lnSpc>
                <a:spcPct val="100000"/>
              </a:lnSpc>
              <a:spcBef>
                <a:spcPts val="300"/>
              </a:spcBef>
              <a:buFont typeface="Arial" panose="020B0604020202020204" pitchFamily="34" charset="0"/>
              <a:buChar char="•"/>
            </a:pPr>
            <a:r>
              <a:rPr lang="en-US" sz="1200" dirty="0"/>
              <a:t>Feature Extraction and Transformation in Adobe Spark – Documentation (</a:t>
            </a:r>
            <a:r>
              <a:rPr lang="en-US" sz="1200" dirty="0">
                <a:hlinkClick r:id="rId13"/>
              </a:rPr>
              <a:t>https://spark.apache.org/docs/2.2.0/mllib-feature-extraction.html#tf-idf</a:t>
            </a:r>
            <a:r>
              <a:rPr lang="en-US" sz="1200" dirty="0"/>
              <a:t>)</a:t>
            </a:r>
            <a:endParaRPr sz="1200" dirty="0"/>
          </a:p>
        </p:txBody>
      </p:sp>
    </p:spTree>
    <p:extLst>
      <p:ext uri="{BB962C8B-B14F-4D97-AF65-F5344CB8AC3E}">
        <p14:creationId xmlns:p14="http://schemas.microsoft.com/office/powerpoint/2010/main" val="1649108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30. Dominio</a:t>
            </a:r>
            <a:endParaRPr/>
          </a:p>
        </p:txBody>
      </p:sp>
      <p:sp>
        <p:nvSpPr>
          <p:cNvPr id="308" name="Google Shape;308;p5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dominio de internet es un nombre único que identifica a una subárea de internet.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31. URL</a:t>
            </a:r>
            <a:endParaRPr/>
          </a:p>
        </p:txBody>
      </p:sp>
      <p:sp>
        <p:nvSpPr>
          <p:cNvPr id="314" name="Google Shape;314;p5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URL son las siglas en inglés de Uniform Resource Locator, que en español significa Localizador Uniforme de Recursos.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Como tal, el URL es la dirección específica que se asigna a cada uno de los recursos disponibles en la red con la finalidad de que estos puedan ser localizados o identificados. Así, hay un URL para cada uno de los recursos (páginas, sitios, documentos, archivos, carpetas) que hay en la World Wide Web.</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Programas a descargar</a:t>
            </a:r>
            <a:endParaRPr/>
          </a:p>
        </p:txBody>
      </p:sp>
      <p:sp>
        <p:nvSpPr>
          <p:cNvPr id="104" name="Google Shape;104;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CMDER (Solo si tienes windows, version FULL):</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u="sng">
                <a:solidFill>
                  <a:schemeClr val="hlink"/>
                </a:solidFill>
                <a:highlight>
                  <a:srgbClr val="FFFFFF"/>
                </a:highlight>
                <a:latin typeface="Arial"/>
                <a:ea typeface="Arial"/>
                <a:cs typeface="Arial"/>
                <a:sym typeface="Arial"/>
                <a:hlinkClick r:id="rId3"/>
              </a:rPr>
              <a:t>https://cmder.app</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Microsoft Visual Studio Code:</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u="sng">
                <a:solidFill>
                  <a:schemeClr val="hlink"/>
                </a:solidFill>
                <a:highlight>
                  <a:srgbClr val="FFFFFF"/>
                </a:highlight>
                <a:latin typeface="Arial"/>
                <a:ea typeface="Arial"/>
                <a:cs typeface="Arial"/>
                <a:sym typeface="Arial"/>
                <a:hlinkClick r:id="rId4"/>
              </a:rPr>
              <a:t>https://code.visualstudio.com/download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GitHub:</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u="sng">
                <a:solidFill>
                  <a:schemeClr val="hlink"/>
                </a:solidFill>
                <a:highlight>
                  <a:srgbClr val="FFFFFF"/>
                </a:highlight>
                <a:latin typeface="Arial"/>
                <a:ea typeface="Arial"/>
                <a:cs typeface="Arial"/>
                <a:sym typeface="Arial"/>
                <a:hlinkClick r:id="rId5"/>
              </a:rPr>
              <a:t>https://desktop.github.com</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NodeJs (Descargar versión LTS):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u="sng">
                <a:solidFill>
                  <a:schemeClr val="hlink"/>
                </a:solidFill>
                <a:highlight>
                  <a:srgbClr val="FFFFFF"/>
                </a:highlight>
                <a:latin typeface="Arial"/>
                <a:ea typeface="Arial"/>
                <a:cs typeface="Arial"/>
                <a:sym typeface="Arial"/>
                <a:hlinkClick r:id="rId6"/>
              </a:rPr>
              <a:t>https://nodejs.org/es/download/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XAMPP (descargar la última opción):</a:t>
            </a:r>
            <a:endParaRPr sz="1600">
              <a:solidFill>
                <a:srgbClr val="202124"/>
              </a:solidFill>
              <a:highlight>
                <a:srgbClr val="FFFFFF"/>
              </a:highlight>
              <a:latin typeface="Arial"/>
              <a:ea typeface="Arial"/>
              <a:cs typeface="Arial"/>
              <a:sym typeface="Arial"/>
            </a:endParaRPr>
          </a:p>
          <a:p>
            <a:pPr marL="0" lvl="0" indent="0" algn="l" rtl="0">
              <a:spcBef>
                <a:spcPts val="1200"/>
              </a:spcBef>
              <a:spcAft>
                <a:spcPts val="1200"/>
              </a:spcAft>
              <a:buNone/>
            </a:pPr>
            <a:r>
              <a:rPr lang="es" sz="1600" u="sng">
                <a:solidFill>
                  <a:schemeClr val="hlink"/>
                </a:solidFill>
                <a:highlight>
                  <a:srgbClr val="FFFFFF"/>
                </a:highlight>
                <a:latin typeface="Arial"/>
                <a:ea typeface="Arial"/>
                <a:cs typeface="Arial"/>
                <a:sym typeface="Arial"/>
                <a:hlinkClick r:id="rId7"/>
              </a:rPr>
              <a:t>https://www.apachefriends.org/es/download.html</a:t>
            </a:r>
            <a:r>
              <a:rPr lang="es" sz="1600">
                <a:solidFill>
                  <a:srgbClr val="202124"/>
                </a:solidFill>
                <a:highlight>
                  <a:srgbClr val="FFFFFF"/>
                </a:highlight>
                <a:latin typeface="Arial"/>
                <a:ea typeface="Arial"/>
                <a:cs typeface="Arial"/>
                <a:sym typeface="Arial"/>
              </a:rPr>
              <a:t> </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32. API</a:t>
            </a:r>
            <a:endParaRPr/>
          </a:p>
        </p:txBody>
      </p:sp>
      <p:sp>
        <p:nvSpPr>
          <p:cNvPr id="320" name="Google Shape;320;p5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interfaz de programación de aplicaciones, conocida también por la sigla API, en inglés, application programming interface, ​ es un conjunto de subrutinas, funciones y procedimientos que ofrece cierta biblioteca para ser utilizada por otro software como una capa de abstracción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33. Plugin</a:t>
            </a:r>
            <a:endParaRPr/>
          </a:p>
        </p:txBody>
      </p:sp>
      <p:sp>
        <p:nvSpPr>
          <p:cNvPr id="326" name="Google Shape;326;p5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Los plugins son pequeños programas complementarios que amplían las funciones de aplicaciones web y programas de escritorio.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34. Framework</a:t>
            </a:r>
            <a:endParaRPr/>
          </a:p>
        </p:txBody>
      </p:sp>
      <p:sp>
        <p:nvSpPr>
          <p:cNvPr id="332" name="Google Shape;332;p5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entorno de trabajo​, o marco de trabajo​ es un conjunto estandarizado de conceptos, prácticas y criterios para enfocar un tipo de problemática particular que sirve como referencia, para enfrentar y resolver nuevos problemas de índole similar.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35. CMS</a:t>
            </a:r>
            <a:endParaRPr/>
          </a:p>
        </p:txBody>
      </p:sp>
      <p:sp>
        <p:nvSpPr>
          <p:cNvPr id="338" name="Google Shape;338;p5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CMS (Content Management System) o sistema de gestión de contenidos es una aplicación de software que permite a los usuarios colaborar en la creación, edición y producción de contenido digital: páginas web, blogs, etc. Un CMS funciona con un panel de administración o back-end. Se accede a través del navegador y tiene una interfaz basada en formularios que permiten crear contenidos de forma sencilla.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II</a:t>
            </a:r>
            <a:endParaRPr/>
          </a:p>
        </p:txBody>
      </p:sp>
      <p:sp>
        <p:nvSpPr>
          <p:cNvPr id="344" name="Google Shape;344;p56"/>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Puestos de trabajo en la industria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Desarrollador frontend</a:t>
            </a:r>
            <a:endParaRPr/>
          </a:p>
        </p:txBody>
      </p:sp>
      <p:sp>
        <p:nvSpPr>
          <p:cNvPr id="350" name="Google Shape;350;p5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desarrollador frontend trabaja la interfaz desde el punto de vista del código para que el usuario pueda interactuar con un sistema. Recibe todos los documentos trabajados en la etapa de diseño y se encarga de traducirlos a código.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desarrollador frontend se encarga de la parte visual de la web. Diseña la estructura colorimetría, banners, imágenes, tipografía, entre otras. Trabaja del lado del cliente, en el navegador, en el lado que se ve. Mientras que un desarrollador backend, trabaja en la parte del servidor y procesa la información recibida a través del frontend.</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importante que el desarrollador frontend tenga en cuenta la usabilidad y legibilidad de una página o aplicación web. Su labor es realmente importante, ya que para que una página web funcione debe tener un diseño atractivo e intuitivo para el usuario.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Desarrollador backend</a:t>
            </a:r>
            <a:endParaRPr/>
          </a:p>
        </p:txBody>
      </p:sp>
      <p:sp>
        <p:nvSpPr>
          <p:cNvPr id="356" name="Google Shape;356;p5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desarrollador back-end es el encargado de implementar la interacción entre el usuario y el sitio web. Utiliza lenguajes de programación para desarrollar módulos de procesamiento que otorguen a los usuarios contenido dinámico basado en las peticiones de entrada.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311700" y="38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Desarrollador full-stack</a:t>
            </a:r>
            <a:endParaRPr/>
          </a:p>
        </p:txBody>
      </p:sp>
      <p:sp>
        <p:nvSpPr>
          <p:cNvPr id="362" name="Google Shape;362;p5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“full-stack developer” es un programador con un perfil técnico muy completo que conoce bien tanto lo referente a back-end como lo referente a front-end, se maneja en sistemas y sabe entender. Se trata de un perfil cada vez más demandado y bien remunerado.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DevOps</a:t>
            </a:r>
            <a:endParaRPr/>
          </a:p>
        </p:txBody>
      </p:sp>
      <p:sp>
        <p:nvSpPr>
          <p:cNvPr id="368" name="Google Shape;368;p6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DevOps es un conjunto de prácticas que agrupan el desarrollo de software y las operaciones de TI. Su objetivo es hacer más rápido el ciclo de vida del desarrollo de software y proporcionar una entrega continua de alta calidad.</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Diseñador UI/UX</a:t>
            </a:r>
            <a:endParaRPr/>
          </a:p>
        </p:txBody>
      </p:sp>
      <p:sp>
        <p:nvSpPr>
          <p:cNvPr id="374" name="Google Shape;374;p6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UX (User Experience) hace referencia a la forma en la que los usuarios interactúan con un producto o servicio. Es decir, cómo y para qué un usuario utiliza un objeto o interactúa con una web o app.</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Por otro lado, el diseño UI o User Interface se centra en la parte visual. Es decir, si UX se encarga de que un producto sea útil para los usuarios, UI lo hace atractivo y visual.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I</a:t>
            </a:r>
            <a:endParaRPr/>
          </a:p>
        </p:txBody>
      </p:sp>
      <p:sp>
        <p:nvSpPr>
          <p:cNvPr id="110" name="Google Shape;110;p1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Conceptos manejados en la industria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SEO specialist</a:t>
            </a:r>
            <a:endParaRPr/>
          </a:p>
        </p:txBody>
      </p:sp>
      <p:sp>
        <p:nvSpPr>
          <p:cNvPr id="380" name="Google Shape;380;p6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experto SEO es un profesional con amplia experiencia en la optimización de páginas web, cuya labor diaria se centra en la aplicación de técnicas que favorezcan la mejora de un sitio web, con el objetivo de situarlo en las primeras posiciones de los buscadores más importantes de Internet.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III</a:t>
            </a:r>
            <a:endParaRPr/>
          </a:p>
        </p:txBody>
      </p:sp>
      <p:sp>
        <p:nvSpPr>
          <p:cNvPr id="386" name="Google Shape;386;p6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Herramientas utilizadas para desarrollos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Computadora y especificaciones</a:t>
            </a:r>
            <a:endParaRPr/>
          </a:p>
        </p:txBody>
      </p:sp>
      <p:sp>
        <p:nvSpPr>
          <p:cNvPr id="392" name="Google Shape;392;p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Procesador: La unidad central de procesamiento o procesador es el hardware dentro de un computador, teléfonos inteligentes y otros dispositivos programables. Su trabajo es interpretar las instrucciones de un programa informático mediante la realización de las operaciones básicas aritméticas, lógicas y externas. (Procesador intel i5 3ra generación)</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RAM: Memoria principal de la computadora, donde residen programas y datos, sobre la que se pueden efectuar operaciones de lectura y escritura. (8 gbs)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GPU: Es el acrónimo en inglés de “Unidad de Procesamiento de Gráficos”. En términos generales, es un tipo de procesador que maneja y acelera la representación de gráficos (la generación de las imágenes que verá en las pantallas de las computadoras)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Computadora y especificaciones</a:t>
            </a:r>
            <a:endParaRPr/>
          </a:p>
        </p:txBody>
      </p:sp>
      <p:sp>
        <p:nvSpPr>
          <p:cNvPr id="398" name="Google Shape;398;p6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Disco duro: Elemento de almacenamiento de datos en forma magnética u óptica. (SSD 500 gbs)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Fuente poder: Fuente de poder es un componente del computador que se encarga de transformar una corriente eléctrica alterna en una corriente eléctrica continua transmitiendo la corriente eléctrica imprescindible y necesaria a los ordenadores para el buen funcionamiento y protección de estos. (500w certificada)</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Teclado: En informática, un teclado es un dispositivo o periférico de entrada, en parte inspirado en el teclado de las máquinas de escribir, que utiliza un sistema de puntadas o márgenes, para que actúen como palancas mecánicas o interruptores electrónicos que envían toda la información a la computadora o al teléfono móvil. (Teclado mecanico)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Computadora y especificaciones</a:t>
            </a:r>
            <a:endParaRPr/>
          </a:p>
        </p:txBody>
      </p:sp>
      <p:sp>
        <p:nvSpPr>
          <p:cNvPr id="404" name="Google Shape;404;p6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Mouse: Dispositivo de la computadora que se maneja con una sola mano y permite dirigir el movimiento del puntero sobre la pantalla para transmitir órdenes diversas.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Tarjeta madre: La placa base, también conocida como tarjeta madre, placa madre o placa principal, es una tarjeta de circuito impreso a la que se conectan los componentes que constituyen la computadora. Es una parte fundamental para montar cualquier computadora personal de escritorio o portátil o algún dispositivo.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Editores de texto</a:t>
            </a:r>
            <a:endParaRPr/>
          </a:p>
        </p:txBody>
      </p:sp>
      <p:sp>
        <p:nvSpPr>
          <p:cNvPr id="410" name="Google Shape;410;p67"/>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ATOM</a:t>
            </a:r>
            <a:endParaRPr sz="1600">
              <a:solidFill>
                <a:srgbClr val="202124"/>
              </a:solidFill>
              <a:highlight>
                <a:srgbClr val="FFFFFF"/>
              </a:highlight>
              <a:latin typeface="Arial"/>
              <a:ea typeface="Arial"/>
              <a:cs typeface="Arial"/>
              <a:sym typeface="Arial"/>
            </a:endParaRPr>
          </a:p>
        </p:txBody>
      </p:sp>
      <p:pic>
        <p:nvPicPr>
          <p:cNvPr id="411" name="Google Shape;411;p67"/>
          <p:cNvPicPr preferRelativeResize="0"/>
          <p:nvPr/>
        </p:nvPicPr>
        <p:blipFill>
          <a:blip r:embed="rId3">
            <a:alphaModFix/>
          </a:blip>
          <a:stretch>
            <a:fillRect/>
          </a:stretch>
        </p:blipFill>
        <p:spPr>
          <a:xfrm>
            <a:off x="2011200" y="1774675"/>
            <a:ext cx="5037595" cy="2794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Editores de texto</a:t>
            </a:r>
            <a:endParaRPr/>
          </a:p>
        </p:txBody>
      </p:sp>
      <p:sp>
        <p:nvSpPr>
          <p:cNvPr id="417" name="Google Shape;417;p68"/>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Sublime text</a:t>
            </a:r>
            <a:endParaRPr sz="1600">
              <a:solidFill>
                <a:srgbClr val="202124"/>
              </a:solidFill>
              <a:highlight>
                <a:srgbClr val="FFFFFF"/>
              </a:highlight>
              <a:latin typeface="Arial"/>
              <a:ea typeface="Arial"/>
              <a:cs typeface="Arial"/>
              <a:sym typeface="Arial"/>
            </a:endParaRPr>
          </a:p>
        </p:txBody>
      </p:sp>
      <p:pic>
        <p:nvPicPr>
          <p:cNvPr id="418" name="Google Shape;418;p68"/>
          <p:cNvPicPr preferRelativeResize="0"/>
          <p:nvPr/>
        </p:nvPicPr>
        <p:blipFill>
          <a:blip r:embed="rId3">
            <a:alphaModFix/>
          </a:blip>
          <a:stretch>
            <a:fillRect/>
          </a:stretch>
        </p:blipFill>
        <p:spPr>
          <a:xfrm>
            <a:off x="1775061" y="1774674"/>
            <a:ext cx="5593876" cy="3108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Editores de texto</a:t>
            </a:r>
            <a:endParaRPr/>
          </a:p>
        </p:txBody>
      </p:sp>
      <p:sp>
        <p:nvSpPr>
          <p:cNvPr id="424" name="Google Shape;424;p69"/>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NotePad++</a:t>
            </a:r>
            <a:endParaRPr sz="1600">
              <a:solidFill>
                <a:srgbClr val="202124"/>
              </a:solidFill>
              <a:highlight>
                <a:srgbClr val="FFFFFF"/>
              </a:highlight>
              <a:latin typeface="Arial"/>
              <a:ea typeface="Arial"/>
              <a:cs typeface="Arial"/>
              <a:sym typeface="Arial"/>
            </a:endParaRPr>
          </a:p>
        </p:txBody>
      </p:sp>
      <p:pic>
        <p:nvPicPr>
          <p:cNvPr id="425" name="Google Shape;425;p69"/>
          <p:cNvPicPr preferRelativeResize="0"/>
          <p:nvPr/>
        </p:nvPicPr>
        <p:blipFill>
          <a:blip r:embed="rId3">
            <a:alphaModFix/>
          </a:blip>
          <a:stretch>
            <a:fillRect/>
          </a:stretch>
        </p:blipFill>
        <p:spPr>
          <a:xfrm>
            <a:off x="2428875" y="1774675"/>
            <a:ext cx="4399574" cy="31052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Entornos de desarrollo</a:t>
            </a:r>
            <a:endParaRPr/>
          </a:p>
        </p:txBody>
      </p:sp>
      <p:sp>
        <p:nvSpPr>
          <p:cNvPr id="431" name="Google Shape;431;p70"/>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Microsoft visual studio code</a:t>
            </a:r>
            <a:endParaRPr sz="1600">
              <a:solidFill>
                <a:srgbClr val="202124"/>
              </a:solidFill>
              <a:highlight>
                <a:srgbClr val="FFFFFF"/>
              </a:highlight>
              <a:latin typeface="Arial"/>
              <a:ea typeface="Arial"/>
              <a:cs typeface="Arial"/>
              <a:sym typeface="Arial"/>
            </a:endParaRPr>
          </a:p>
        </p:txBody>
      </p:sp>
      <p:pic>
        <p:nvPicPr>
          <p:cNvPr id="432" name="Google Shape;432;p70"/>
          <p:cNvPicPr preferRelativeResize="0"/>
          <p:nvPr/>
        </p:nvPicPr>
        <p:blipFill>
          <a:blip r:embed="rId3">
            <a:alphaModFix/>
          </a:blip>
          <a:stretch>
            <a:fillRect/>
          </a:stretch>
        </p:blipFill>
        <p:spPr>
          <a:xfrm>
            <a:off x="1532200" y="1774675"/>
            <a:ext cx="6200252" cy="31248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Entornos de desarrollo</a:t>
            </a:r>
            <a:endParaRPr/>
          </a:p>
        </p:txBody>
      </p:sp>
      <p:sp>
        <p:nvSpPr>
          <p:cNvPr id="438" name="Google Shape;438;p71"/>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Eclipse</a:t>
            </a:r>
            <a:endParaRPr sz="1600">
              <a:solidFill>
                <a:srgbClr val="202124"/>
              </a:solidFill>
              <a:highlight>
                <a:srgbClr val="FFFFFF"/>
              </a:highlight>
              <a:latin typeface="Arial"/>
              <a:ea typeface="Arial"/>
              <a:cs typeface="Arial"/>
              <a:sym typeface="Arial"/>
            </a:endParaRPr>
          </a:p>
        </p:txBody>
      </p:sp>
      <p:pic>
        <p:nvPicPr>
          <p:cNvPr id="439" name="Google Shape;439;p71"/>
          <p:cNvPicPr preferRelativeResize="0"/>
          <p:nvPr/>
        </p:nvPicPr>
        <p:blipFill>
          <a:blip r:embed="rId3">
            <a:alphaModFix/>
          </a:blip>
          <a:stretch>
            <a:fillRect/>
          </a:stretch>
        </p:blipFill>
        <p:spPr>
          <a:xfrm>
            <a:off x="2056900" y="1774675"/>
            <a:ext cx="5030200" cy="311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Tecnología</a:t>
            </a:r>
            <a:endParaRPr/>
          </a:p>
        </p:txBody>
      </p:sp>
      <p:sp>
        <p:nvSpPr>
          <p:cNvPr id="116" name="Google Shape;116;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AutoNum type="arabicPeriod"/>
            </a:pPr>
            <a:r>
              <a:rPr lang="es" sz="1600">
                <a:solidFill>
                  <a:srgbClr val="202124"/>
                </a:solidFill>
                <a:highlight>
                  <a:srgbClr val="FFFFFF"/>
                </a:highlight>
                <a:latin typeface="Arial"/>
                <a:ea typeface="Arial"/>
                <a:cs typeface="Arial"/>
                <a:sym typeface="Arial"/>
              </a:rPr>
              <a:t>Conjunto de los conocimientos propios de una técnica.</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AutoNum type="arabicPeriod"/>
            </a:pPr>
            <a:r>
              <a:rPr lang="es" sz="1600">
                <a:solidFill>
                  <a:srgbClr val="202124"/>
                </a:solidFill>
                <a:highlight>
                  <a:srgbClr val="FFFFFF"/>
                </a:highlight>
                <a:latin typeface="Arial"/>
                <a:ea typeface="Arial"/>
                <a:cs typeface="Arial"/>
                <a:sym typeface="Arial"/>
              </a:rPr>
              <a:t>Conjunto de instrumentos, recursos técnicos o procedimientos empleados en un determinado campo o sector.</a:t>
            </a:r>
            <a:br>
              <a:rPr lang="es" sz="1600">
                <a:solidFill>
                  <a:srgbClr val="202124"/>
                </a:solidFill>
                <a:highlight>
                  <a:srgbClr val="FFFFFF"/>
                </a:highlight>
                <a:latin typeface="Arial"/>
                <a:ea typeface="Arial"/>
                <a:cs typeface="Arial"/>
                <a:sym typeface="Arial"/>
              </a:rPr>
            </a:br>
            <a:r>
              <a:rPr lang="es" sz="1600">
                <a:solidFill>
                  <a:srgbClr val="70757A"/>
                </a:solidFill>
                <a:highlight>
                  <a:srgbClr val="FFFFFF"/>
                </a:highlight>
                <a:latin typeface="Arial"/>
                <a:ea typeface="Arial"/>
                <a:cs typeface="Arial"/>
                <a:sym typeface="Arial"/>
              </a:rPr>
              <a:t>"tecnología médica"</a:t>
            </a:r>
            <a:endParaRPr sz="1600">
              <a:solidFill>
                <a:srgbClr val="70757A"/>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Entornos de desarrollo</a:t>
            </a:r>
            <a:endParaRPr/>
          </a:p>
        </p:txBody>
      </p:sp>
      <p:sp>
        <p:nvSpPr>
          <p:cNvPr id="445" name="Google Shape;445;p72"/>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NetBeans</a:t>
            </a:r>
            <a:endParaRPr sz="1600">
              <a:solidFill>
                <a:srgbClr val="202124"/>
              </a:solidFill>
              <a:highlight>
                <a:srgbClr val="FFFFFF"/>
              </a:highlight>
              <a:latin typeface="Arial"/>
              <a:ea typeface="Arial"/>
              <a:cs typeface="Arial"/>
              <a:sym typeface="Arial"/>
            </a:endParaRPr>
          </a:p>
        </p:txBody>
      </p:sp>
      <p:pic>
        <p:nvPicPr>
          <p:cNvPr id="446" name="Google Shape;446;p72"/>
          <p:cNvPicPr preferRelativeResize="0"/>
          <p:nvPr/>
        </p:nvPicPr>
        <p:blipFill>
          <a:blip r:embed="rId3">
            <a:alphaModFix/>
          </a:blip>
          <a:stretch>
            <a:fillRect/>
          </a:stretch>
        </p:blipFill>
        <p:spPr>
          <a:xfrm>
            <a:off x="1445925" y="1774675"/>
            <a:ext cx="6096000" cy="2714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Entornos de desarrollo</a:t>
            </a:r>
            <a:endParaRPr/>
          </a:p>
        </p:txBody>
      </p:sp>
      <p:sp>
        <p:nvSpPr>
          <p:cNvPr id="452" name="Google Shape;452;p73"/>
          <p:cNvSpPr txBox="1">
            <a:spLocks noGrp="1"/>
          </p:cNvSpPr>
          <p:nvPr>
            <p:ph type="body" idx="1"/>
          </p:nvPr>
        </p:nvSpPr>
        <p:spPr>
          <a:xfrm>
            <a:off x="311700" y="1229875"/>
            <a:ext cx="8520600" cy="54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Theia</a:t>
            </a:r>
            <a:endParaRPr sz="1600">
              <a:solidFill>
                <a:srgbClr val="202124"/>
              </a:solidFill>
              <a:highlight>
                <a:srgbClr val="FFFFFF"/>
              </a:highlight>
              <a:latin typeface="Arial"/>
              <a:ea typeface="Arial"/>
              <a:cs typeface="Arial"/>
              <a:sym typeface="Arial"/>
            </a:endParaRPr>
          </a:p>
        </p:txBody>
      </p:sp>
      <p:pic>
        <p:nvPicPr>
          <p:cNvPr id="453" name="Google Shape;453;p73"/>
          <p:cNvPicPr preferRelativeResize="0"/>
          <p:nvPr/>
        </p:nvPicPr>
        <p:blipFill>
          <a:blip r:embed="rId3">
            <a:alphaModFix/>
          </a:blip>
          <a:stretch>
            <a:fillRect/>
          </a:stretch>
        </p:blipFill>
        <p:spPr>
          <a:xfrm>
            <a:off x="2136375" y="1774675"/>
            <a:ext cx="4978625" cy="31315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Extensiones de utilidad</a:t>
            </a:r>
            <a:endParaRPr/>
          </a:p>
        </p:txBody>
      </p:sp>
      <p:pic>
        <p:nvPicPr>
          <p:cNvPr id="459" name="Google Shape;459;p74"/>
          <p:cNvPicPr preferRelativeResize="0"/>
          <p:nvPr/>
        </p:nvPicPr>
        <p:blipFill>
          <a:blip r:embed="rId3">
            <a:alphaModFix/>
          </a:blip>
          <a:stretch>
            <a:fillRect/>
          </a:stretch>
        </p:blipFill>
        <p:spPr>
          <a:xfrm>
            <a:off x="3030125" y="1215413"/>
            <a:ext cx="3083750" cy="3064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Navegadores</a:t>
            </a:r>
            <a:endParaRPr/>
          </a:p>
        </p:txBody>
      </p:sp>
      <p:sp>
        <p:nvSpPr>
          <p:cNvPr id="465" name="Google Shape;465;p7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a:solidFill>
                  <a:srgbClr val="202124"/>
                </a:solidFill>
                <a:highlight>
                  <a:schemeClr val="lt1"/>
                </a:highlight>
                <a:latin typeface="Arial"/>
                <a:ea typeface="Arial"/>
                <a:cs typeface="Arial"/>
                <a:sym typeface="Arial"/>
              </a:rPr>
              <a:t>Firefox</a:t>
            </a:r>
            <a:endParaRPr sz="1600">
              <a:solidFill>
                <a:srgbClr val="202124"/>
              </a:solidFill>
              <a:highlight>
                <a:schemeClr val="lt1"/>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chemeClr val="lt1"/>
                </a:highlight>
                <a:latin typeface="Arial"/>
                <a:ea typeface="Arial"/>
                <a:cs typeface="Arial"/>
                <a:sym typeface="Arial"/>
              </a:rPr>
              <a:t>Opera</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Google chrome</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Brave</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chemeClr val="lt1"/>
                </a:highlight>
                <a:latin typeface="Arial"/>
                <a:ea typeface="Arial"/>
                <a:cs typeface="Arial"/>
                <a:sym typeface="Arial"/>
              </a:rPr>
              <a:t>Safari</a:t>
            </a:r>
            <a:endParaRPr sz="1600">
              <a:solidFill>
                <a:srgbClr val="202124"/>
              </a:solidFill>
              <a:highlight>
                <a:schemeClr val="lt1"/>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API</a:t>
            </a:r>
            <a:endParaRPr/>
          </a:p>
        </p:txBody>
      </p:sp>
      <p:sp>
        <p:nvSpPr>
          <p:cNvPr id="471" name="Google Shape;471;p76"/>
          <p:cNvSpPr txBox="1">
            <a:spLocks noGrp="1"/>
          </p:cNvSpPr>
          <p:nvPr>
            <p:ph type="body" idx="1"/>
          </p:nvPr>
        </p:nvSpPr>
        <p:spPr>
          <a:xfrm>
            <a:off x="311700" y="12103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u="sng">
                <a:solidFill>
                  <a:schemeClr val="hlink"/>
                </a:solidFill>
                <a:highlight>
                  <a:srgbClr val="FFFFFF"/>
                </a:highlight>
                <a:latin typeface="Arial"/>
                <a:ea typeface="Arial"/>
                <a:cs typeface="Arial"/>
                <a:sym typeface="Arial"/>
                <a:hlinkClick r:id="rId3"/>
              </a:rPr>
              <a:t>https://rickandmortyapi.com</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u="sng">
                <a:solidFill>
                  <a:schemeClr val="hlink"/>
                </a:solidFill>
                <a:highlight>
                  <a:srgbClr val="FFFFFF"/>
                </a:highlight>
                <a:latin typeface="Arial"/>
                <a:ea typeface="Arial"/>
                <a:cs typeface="Arial"/>
                <a:sym typeface="Arial"/>
                <a:hlinkClick r:id="rId4"/>
              </a:rPr>
              <a:t>https://rickandmortyapi.com/api/</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u="sng">
                <a:solidFill>
                  <a:schemeClr val="hlink"/>
                </a:solidFill>
                <a:highlight>
                  <a:srgbClr val="FFFFFF"/>
                </a:highlight>
                <a:latin typeface="Arial"/>
                <a:ea typeface="Arial"/>
                <a:cs typeface="Arial"/>
                <a:sym typeface="Arial"/>
                <a:hlinkClick r:id="rId5"/>
              </a:rPr>
              <a:t>https://rickandmortyapi.com/api/character</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u="sng">
                <a:solidFill>
                  <a:schemeClr val="hlink"/>
                </a:solidFill>
                <a:highlight>
                  <a:srgbClr val="FFFFFF"/>
                </a:highlight>
                <a:latin typeface="Arial"/>
                <a:ea typeface="Arial"/>
                <a:cs typeface="Arial"/>
                <a:sym typeface="Arial"/>
                <a:hlinkClick r:id="rId6"/>
              </a:rPr>
              <a:t>https://rickandmortyapi.com/api/episode</a:t>
            </a:r>
            <a:endParaRPr sz="1600">
              <a:solidFill>
                <a:srgbClr val="202124"/>
              </a:solidFill>
              <a:highlight>
                <a:srgbClr val="FFFFFF"/>
              </a:highlight>
              <a:latin typeface="Arial"/>
              <a:ea typeface="Arial"/>
              <a:cs typeface="Arial"/>
              <a:sym typeface="Arial"/>
            </a:endParaRPr>
          </a:p>
          <a:p>
            <a:pPr marL="45720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Librerías</a:t>
            </a:r>
            <a:endParaRPr/>
          </a:p>
        </p:txBody>
      </p:sp>
      <p:sp>
        <p:nvSpPr>
          <p:cNvPr id="477" name="Google Shape;477;p7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JQuery</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AnimeJS</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Hammer.js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Frameworks</a:t>
            </a:r>
            <a:endParaRPr/>
          </a:p>
        </p:txBody>
      </p:sp>
      <p:sp>
        <p:nvSpPr>
          <p:cNvPr id="483" name="Google Shape;483;p7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Laravel</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Tailwind</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Vuejs</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Angularjs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Controlador de versiones</a:t>
            </a:r>
            <a:endParaRPr/>
          </a:p>
        </p:txBody>
      </p:sp>
      <p:sp>
        <p:nvSpPr>
          <p:cNvPr id="489" name="Google Shape;489;p7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Se llama control de versiones a la gestión de los diversos cambios que se realizan sobre los elementos de algún producto o una configuración del mismo. Una versión, revisión o edición de un producto, es el estado en el que se encuentra el mismo en un momento dado de su desarrollo o modificación.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8.1 Git</a:t>
            </a:r>
            <a:endParaRPr/>
          </a:p>
        </p:txBody>
      </p:sp>
      <p:sp>
        <p:nvSpPr>
          <p:cNvPr id="495" name="Google Shape;495;p8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una de las mejores herramientas de control de versiones disponible en el mercado actual. Es un modelo de repositorio distribuido compatible con sistemas y protocolos existentes como HTTP, FTP, SSH y es capaz de manejar eficientemente proyectos pequeños a grandes.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8.2 Mercurial</a:t>
            </a:r>
            <a:endParaRPr/>
          </a:p>
        </p:txBody>
      </p:sp>
      <p:sp>
        <p:nvSpPr>
          <p:cNvPr id="501" name="Google Shape;501;p8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una herramienta distribuida de control de versiones que está escrita en Python y destinada a desarrolladores de software. Los sistemas operativos que admite son similares a Unix, Windows y macOS. Tiene un alto rendimiento y escalabilidad con capacidades avanzadas de ramificación y fusión y un desarrollo colaborativo totalmente distribuido. Además, posee una interfaz web integrada.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Hardware</a:t>
            </a:r>
            <a:endParaRPr/>
          </a:p>
        </p:txBody>
      </p:sp>
      <p:sp>
        <p:nvSpPr>
          <p:cNvPr id="122" name="Google Shape;122;p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Conjunto de elementos físicos o materiales que constituyen una computadora o un sistema informático.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2"/>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IV</a:t>
            </a:r>
            <a:endParaRPr/>
          </a:p>
        </p:txBody>
      </p:sp>
      <p:sp>
        <p:nvSpPr>
          <p:cNvPr id="507" name="Google Shape;507;p8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Lenguajes de programación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Lenguaje de programación</a:t>
            </a:r>
            <a:endParaRPr/>
          </a:p>
        </p:txBody>
      </p:sp>
      <p:sp>
        <p:nvSpPr>
          <p:cNvPr id="513" name="Google Shape;513;p8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Es un lenguaje formal que, mediante una serie de instrucciones, le permite a un programador escribir un conjunto de órdenes, acciones consecutivas, datos y algoritmos para, de esa forma, crear programas que controlen el comportamiento físico y lógico de una máquina.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Lenguaje de bajo nivel</a:t>
            </a:r>
            <a:endParaRPr/>
          </a:p>
        </p:txBody>
      </p:sp>
      <p:sp>
        <p:nvSpPr>
          <p:cNvPr id="519" name="Google Shape;519;p8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lenguaje de programación de bajo nivel, es aquel en el que sus instrucciones ejercen un control directo sobre el hardware y por lo tanto están condicionados por la estructura física de las computadoras que lo soportan.</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Ejemplos:</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Código binario</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Lenguaje de máquina</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Lenguajes ensambladores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Lenguajes de alto nivel</a:t>
            </a:r>
            <a:endParaRPr/>
          </a:p>
        </p:txBody>
      </p:sp>
      <p:sp>
        <p:nvSpPr>
          <p:cNvPr id="525" name="Google Shape;525;p85"/>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Cuando hablamos de un lenguaje de alto nivel nos referimos al tipo de lenguaje de programación que no expresa los algoritmos teniendo en cuenta la capacidad que tienen las máquinas para ejecutar órdenes, sino al que se utiliza teniendo en cuenta las capacidades cognitivas de los seres humanos.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Ejemplos:</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Python</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Javascript</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PHP</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Java</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Ruby</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Lenguajes compilados</a:t>
            </a:r>
            <a:endParaRPr/>
          </a:p>
        </p:txBody>
      </p:sp>
      <p:sp>
        <p:nvSpPr>
          <p:cNvPr id="531" name="Google Shape;531;p8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lenguaje compilado es un lenguaje de programación cuyas implementaciones son normalmente compiladores y no intérpretes. El término es un tanto vago. En principio, cualquier lenguaje puede ser implementado con un compilador o un intérprete.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Lenguajes interpretados</a:t>
            </a:r>
            <a:endParaRPr/>
          </a:p>
        </p:txBody>
      </p:sp>
      <p:sp>
        <p:nvSpPr>
          <p:cNvPr id="537" name="Google Shape;537;p8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Un lenguaje interpretado es un lenguaje de programación para el que la mayoría de sus implementaciones ejecuta las instrucciones directamente, sin una previa compilación del programa a instrucciones en lenguaje máquina.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8"/>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V</a:t>
            </a:r>
            <a:endParaRPr/>
          </a:p>
        </p:txBody>
      </p:sp>
      <p:sp>
        <p:nvSpPr>
          <p:cNvPr id="543" name="Google Shape;543;p88"/>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Entorno web y su historia</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 Origen</a:t>
            </a:r>
            <a:endParaRPr/>
          </a:p>
        </p:txBody>
      </p:sp>
      <p:sp>
        <p:nvSpPr>
          <p:cNvPr id="549" name="Google Shape;549;p8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origen se remonta a los años 60 en donde el gobierno de estados unidos, el britanico y a su vez una empresa privada buscaban una forma de comunicación informática segura. En 1969 es cuando se creó el proyecto ARPANET el cual podía comunicar una serie de ordenadores para enviar mensajes.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9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La web 1.0</a:t>
            </a:r>
            <a:endParaRPr/>
          </a:p>
        </p:txBody>
      </p:sp>
      <p:sp>
        <p:nvSpPr>
          <p:cNvPr id="555" name="Google Shape;555;p9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Web 1.0 se refiere a un estado de la World Wide Web. Es en general un término usado para describir la Web antes del impacto de la fiebre punto com en el 2001, que es visto por muchos como el momento en que el internet dio un giro.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Algunos elementos de diseño típicos de un sitio Web 1.0 incluyen:</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Páginas estáticas en vez de dinámicas por el usuario que la visitan</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El uso de framesets o marcos.</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Extensiones propias del HTML como &lt;blink&gt; y &lt;marquee&gt;, etiquetas introducidas durante la guerra de navegadores web.</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Libros de visitas en línea o guestbooks</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Botones GIF, casi siempre a una resolución típica de 88x31 píxeles en tamaño promocionando navegadores web u otros productos.4​</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Formularios HTML enviados vía correo electrónico. Un usuario llenaba un formulario y después de hacer clic se enviaba a través de un cliente de correo electrónico, con el problema que en el código se podía observar los detalles del envío del correo electrónico.5​</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No se podían añadir comentarios ni nada parecido</a:t>
            </a:r>
            <a:endParaRPr sz="1600">
              <a:solidFill>
                <a:srgbClr val="202124"/>
              </a:solidFill>
              <a:highlight>
                <a:srgbClr val="FFFFFF"/>
              </a:highlight>
              <a:latin typeface="Arial"/>
              <a:ea typeface="Arial"/>
              <a:cs typeface="Arial"/>
              <a:sym typeface="Arial"/>
            </a:endParaRPr>
          </a:p>
          <a:p>
            <a:pPr marL="457200" lvl="0" indent="-314960" algn="l" rtl="0">
              <a:spcBef>
                <a:spcPts val="0"/>
              </a:spcBef>
              <a:spcAft>
                <a:spcPts val="0"/>
              </a:spcAft>
              <a:buClr>
                <a:srgbClr val="202124"/>
              </a:buClr>
              <a:buSzPct val="100000"/>
              <a:buFont typeface="Arial"/>
              <a:buChar char="-"/>
            </a:pPr>
            <a:r>
              <a:rPr lang="es" sz="1600">
                <a:solidFill>
                  <a:srgbClr val="202124"/>
                </a:solidFill>
                <a:highlight>
                  <a:srgbClr val="FFFFFF"/>
                </a:highlight>
                <a:latin typeface="Arial"/>
                <a:ea typeface="Arial"/>
                <a:cs typeface="Arial"/>
                <a:sym typeface="Arial"/>
              </a:rPr>
              <a:t>Todas sus páginas se creaban de forma fija y muy pocas veces se actualizaban.</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La web 2.0</a:t>
            </a:r>
            <a:endParaRPr/>
          </a:p>
        </p:txBody>
      </p:sp>
      <p:sp>
        <p:nvSpPr>
          <p:cNvPr id="561" name="Google Shape;561;p9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término 'Web 2.0' o 'Web social'​ comprende aquellos sitios web que facilitan compartir información, la interoperabilidad, el diseño centrado en el usuario y la colaboración en la World Wide Web. Web 2.0 permite a los usuarios interactuar y colaborar entre sí, como creadores de contenido. La red social conocida como web 2.0 pasa de ser un simple contenedor o fuente de información; la web en este caso se convierte en una plataforma de trabajo colaborativo. Ejemplos de la Web 2.0 son las comunidades web, los servicios web, las aplicaciones Web, los servicios de red social, los servicios de alojamiento de videos, las wikis, blogs, mashups y folcsonomías.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Software</a:t>
            </a:r>
            <a:endParaRPr/>
          </a:p>
        </p:txBody>
      </p:sp>
      <p:sp>
        <p:nvSpPr>
          <p:cNvPr id="128" name="Google Shape;128;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Conjunto de programas y rutinas que permiten a la computadora realizar determinadas tareas.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La web 3.0</a:t>
            </a:r>
            <a:endParaRPr/>
          </a:p>
        </p:txBody>
      </p:sp>
      <p:sp>
        <p:nvSpPr>
          <p:cNvPr id="567" name="Google Shape;567;p9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Web 3.0 o web semántica, es una expresión que se utiliza para describir la evolución del uso y la interacción de las personas en internet a través de diferentes formas entre las que se incluyen la transformación de la red en una base de datos, un movimiento social con el objetivo de crear contenidos accesibles por múltiples aplicaciones non-browser (sin navegador), el empuje de las tecnologías, de inteligencia artificial, la web semántica, la Web Geoespacial o la Web 3D. La expresión es utilizada por los mercados para promocionar las mejoras respecto a la Web 2.0. Esta expresión Web 3.0 apareció por primera vez en 2006 en un artículo de Jeffrey Zeldman, crítico de la Web 2.0 y asociado a tecnologías como AJAX. Actualmente existe un debate considerable en torno a lo que significa Web 3.0, y cuál es la definición más adecuada.</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La web 4.0</a:t>
            </a:r>
            <a:endParaRPr/>
          </a:p>
        </p:txBody>
      </p:sp>
      <p:sp>
        <p:nvSpPr>
          <p:cNvPr id="573" name="Google Shape;573;p9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web 4.0 es como denominamos a la internet de las máquinas que entienden a los humanos y que aprenden cuanto más se usan (machine learning). Es La internet de los pequeños bots, de los agentes inteligentes que chatean cuál humanos, de las casas inteligentes, de las smart cities,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Resumen</a:t>
            </a:r>
            <a:endParaRPr/>
          </a:p>
        </p:txBody>
      </p:sp>
      <p:sp>
        <p:nvSpPr>
          <p:cNvPr id="579" name="Google Shape;579;p9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dirty="0">
                <a:solidFill>
                  <a:srgbClr val="202124"/>
                </a:solidFill>
                <a:highlight>
                  <a:srgbClr val="FFFFFF"/>
                </a:highlight>
                <a:latin typeface="Arial"/>
                <a:ea typeface="Arial"/>
                <a:cs typeface="Arial"/>
                <a:sym typeface="Arial"/>
              </a:rPr>
              <a:t>La web 1.0 sería la web de los catálogos online.</a:t>
            </a:r>
            <a:endParaRPr sz="1600" dirty="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dirty="0">
                <a:solidFill>
                  <a:srgbClr val="202124"/>
                </a:solidFill>
                <a:highlight>
                  <a:srgbClr val="FFFFFF"/>
                </a:highlight>
                <a:latin typeface="Arial"/>
                <a:ea typeface="Arial"/>
                <a:cs typeface="Arial"/>
                <a:sym typeface="Arial"/>
              </a:rPr>
              <a:t>La web 2.0 sería la web de las webs bidireccionales, las redes sociales y el despliegue de la nube.</a:t>
            </a:r>
            <a:endParaRPr sz="1600" dirty="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dirty="0">
                <a:solidFill>
                  <a:srgbClr val="202124"/>
                </a:solidFill>
                <a:highlight>
                  <a:srgbClr val="FFFFFF"/>
                </a:highlight>
                <a:latin typeface="Arial"/>
                <a:ea typeface="Arial"/>
                <a:cs typeface="Arial"/>
                <a:sym typeface="Arial"/>
              </a:rPr>
              <a:t>La web 3.0 es la internet móvil, con todo lo que conlleva: geolocalización, realidad aumentada, realidad virtual, la internet de las cosas (IOT), el big data, etc.</a:t>
            </a:r>
            <a:endParaRPr sz="1600" dirty="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dirty="0">
                <a:solidFill>
                  <a:srgbClr val="202124"/>
                </a:solidFill>
                <a:highlight>
                  <a:srgbClr val="FFFFFF"/>
                </a:highlight>
                <a:latin typeface="Arial"/>
                <a:ea typeface="Arial"/>
                <a:cs typeface="Arial"/>
                <a:sym typeface="Arial"/>
              </a:rPr>
              <a:t>La web 4.0 es la de las máquinas inteligentes.</a:t>
            </a:r>
            <a:endParaRPr sz="1600" dirty="0">
              <a:solidFill>
                <a:srgbClr val="202124"/>
              </a:solidFill>
              <a:highlight>
                <a:srgbClr val="FFFFFF"/>
              </a:highlight>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5"/>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VI</a:t>
            </a:r>
            <a:endParaRPr/>
          </a:p>
        </p:txBody>
      </p:sp>
      <p:sp>
        <p:nvSpPr>
          <p:cNvPr id="585" name="Google Shape;585;p9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Terminal de Linux</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Terminal de linux</a:t>
            </a:r>
            <a:endParaRPr/>
          </a:p>
        </p:txBody>
      </p:sp>
      <p:sp>
        <p:nvSpPr>
          <p:cNvPr id="591" name="Google Shape;591;p9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La Terminal de Linux es una consola, similar a CMD o PowerShell(pero mucho más avanzada que ambas), utilizada para permitir a los usuarios más avanzados y técnicos controlar hasta el más mínimo detalle del sistema operativo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Terminal linux para windows: https://cmder.net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2. Cd</a:t>
            </a:r>
            <a:endParaRPr/>
          </a:p>
        </p:txBody>
      </p:sp>
      <p:sp>
        <p:nvSpPr>
          <p:cNvPr id="597" name="Google Shape;597;p9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Para navegar por los archivos y directorios de Linux, usa el comando cd. Te pedirá la ruta completa o el nombre del directorio, dependiendo del directorio de trabajo actual en el que te encuentres.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Supongamos que estás en /home/nombredeusuario/Documentos y deseas ir a Fotos, un subdirectorio de Documentos. Para hacerlo, simplemente escribe el siguiente comando: cd Fotos.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Otro escenario es si deseas ir a un directorio completamente nuevo, por ejemplo, /home/nombredeusuario/Peliculas. En este caso, debes escribir cd seguido de la ruta absoluta del directorio: cd /home/ nombredeusuario/Peliculas.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Hay algunos atajos para ayudarte a navegar rápidamente:</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cd .. (con dos puntos) para ir un directorio hacia arriba</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cd para ir directamente a la carpeta de inicio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cd- (con un guión) para ir al directorio anterior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ls</a:t>
            </a:r>
            <a:endParaRPr/>
          </a:p>
        </p:txBody>
      </p:sp>
      <p:sp>
        <p:nvSpPr>
          <p:cNvPr id="603" name="Google Shape;603;p9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comando ls se usa para ver el contenido de un directorio. Por defecto, este comando mostrará el contenido de tu directorio de trabajo actual.</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Si deseas ver el contenido de otros directorios, escribe ls y luego la ruta del directorio. Por ejemplo, ingresa ls/home/nombredeusuario/Documentos para ver el contenido de Documentos.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Hay variaciones que puedes usar con el comando ls: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ls -R también listará todos los archivos en los subdirectorios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ls -a mostrará los archivos ocultos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ls -al listará los archivos y directorios con información detallada como los permisos, el tamaño, el propietario, etc.</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4. cp</a:t>
            </a:r>
            <a:endParaRPr/>
          </a:p>
        </p:txBody>
      </p:sp>
      <p:sp>
        <p:nvSpPr>
          <p:cNvPr id="609" name="Google Shape;609;p9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Usa el comando cp para copiar archivos del directorio actual a un directorio diferente. Por ejemplo, el comando cp escenario.jpg /home/nombredeusuario/Imagenes crearía una copia de escenario.jpg (desde tu directorio actual) en el directorio de Imagenes.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5. mv</a:t>
            </a:r>
            <a:endParaRPr/>
          </a:p>
        </p:txBody>
      </p:sp>
      <p:sp>
        <p:nvSpPr>
          <p:cNvPr id="615" name="Google Shape;615;p100"/>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uso principal del comando mv es mover archivos, aunque también se puede usar para cambiar el nombre de los archivos.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Los argumentos en mv son similares al comando cp. Debes escribir mv, el nombre del archivo y el directorio destino. Por ejemplo: mv archivo.txt /home/nombredeusuario/Documentos.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Para cambiar el nombre de los archivos, el comando de Linux es mv nombreviejo.ext nombrenuevo.ext</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6. mkdir</a:t>
            </a:r>
            <a:endParaRPr/>
          </a:p>
        </p:txBody>
      </p:sp>
      <p:sp>
        <p:nvSpPr>
          <p:cNvPr id="621" name="Google Shape;621;p10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Usa el comando mkdir para crear un nuevo directorio: si escribes mkdir Musica, creará un directorio llamado Musica.</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También hay comandos adicionales de mkdir:</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Para generar un nuevo directorio dentro de otro directorio, usa este comando básico de Linux mkdir Musica/Nuevoarchivo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Usa la opción p (padres) para crear un directorio entre dos directorios existentes. Por ejemplo, mkdir -p Musica/2020/Nuevoarchivo creará el nuevo archivo «2020».</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3. Información</a:t>
            </a:r>
            <a:endParaRPr/>
          </a:p>
        </p:txBody>
      </p:sp>
      <p:sp>
        <p:nvSpPr>
          <p:cNvPr id="134" name="Google Shape;134;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Noticia o dato que informa acerca de algo.</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gobierno israelí recibió información acerca de dos de sus siete soldados desaparecidos"</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7. rmdir</a:t>
            </a:r>
            <a:endParaRPr/>
          </a:p>
        </p:txBody>
      </p:sp>
      <p:sp>
        <p:nvSpPr>
          <p:cNvPr id="627" name="Google Shape;627;p102"/>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Si necesitas eliminar un directorio, usa el comando rmdir. Sin embargo, rmdir solo te permite eliminar directorios vacíos.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8. rm</a:t>
            </a:r>
            <a:endParaRPr/>
          </a:p>
        </p:txBody>
      </p:sp>
      <p:sp>
        <p:nvSpPr>
          <p:cNvPr id="633" name="Google Shape;633;p103"/>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comando rm se usa para eliminar directorios y el contenido dentro de ellos. Si solo deseas eliminar el directorio, como alternativa a rmdir, usa rm -r.</a:t>
            </a: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sz="160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Nota: Ten mucho cuidado con este comando y verifica en qué directorio te encuentras. Este comando elimina todo y no se puede deshacer.</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0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9. touch</a:t>
            </a:r>
            <a:endParaRPr/>
          </a:p>
        </p:txBody>
      </p:sp>
      <p:sp>
        <p:nvSpPr>
          <p:cNvPr id="639" name="Google Shape;639;p104"/>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El comando touch te permite crear un nuevo archivo en blanco a través de la línea de comando de Linux. Como ejemplo, ingresa touch /home/nombredeusuario/Documentos/Web.html para crear un archivo HTML titulado Web en el directorio Documentos.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0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10. sudo</a:t>
            </a:r>
            <a:endParaRPr/>
          </a:p>
        </p:txBody>
      </p:sp>
      <p:sp>
        <p:nvSpPr>
          <p:cNvPr id="645" name="Google Shape;645;p105"/>
          <p:cNvSpPr txBox="1">
            <a:spLocks noGrp="1"/>
          </p:cNvSpPr>
          <p:nvPr>
            <p:ph type="body" idx="1"/>
          </p:nvPr>
        </p:nvSpPr>
        <p:spPr>
          <a:xfrm>
            <a:off x="3879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Abreviatura de «SuperUser Do» (SuperUsuario hace), este comando te permite realizar tareas que requieren permisos administrativos o raíz. Sin embargo, no es aconsejable usar este comando para el uso diario, ya que podría ser fácil que ocurra un error si haces algo mal.</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11. df</a:t>
            </a:r>
            <a:endParaRPr/>
          </a:p>
        </p:txBody>
      </p:sp>
      <p:sp>
        <p:nvSpPr>
          <p:cNvPr id="651" name="Google Shape;651;p106"/>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Usa el comando df para obtener un informe sobre el uso del espacio en disco del sistema, que se muestra en porcentaje y KB. Si deseas ver el informe en megabytes, escribe df -m.</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12. du</a:t>
            </a:r>
            <a:endParaRPr/>
          </a:p>
        </p:txBody>
      </p:sp>
      <p:sp>
        <p:nvSpPr>
          <p:cNvPr id="657" name="Google Shape;657;p107"/>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Si deseas verificar cuánto espacio ocupa un archivo o un directorio, el comando du (Uso del disco, en inglés) es la respuesta. Sin embargo, el resumen de uso del disco mostrará números de bloque de disco en lugar del formato de tamaño habitual. Si deseas verlo en bytes, kilobytes y megabytes, agrega el argumento -h a la línea de comando.</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13. history</a:t>
            </a:r>
            <a:endParaRPr/>
          </a:p>
        </p:txBody>
      </p:sp>
      <p:sp>
        <p:nvSpPr>
          <p:cNvPr id="663" name="Google Shape;663;p108"/>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Cuando hayas estado utilizando Linux durante un cierto período de tiempo, notarás rápidamente que puedes ejecutar cientos de comandos todos los días. Como tal, ejecutar el comando history es particularmente útil si deseas revisar los comandos que ingresaste anteriormente.</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14. Ejercicios extras</a:t>
            </a:r>
            <a:endParaRPr/>
          </a:p>
        </p:txBody>
      </p:sp>
      <p:sp>
        <p:nvSpPr>
          <p:cNvPr id="669" name="Google Shape;669;p109"/>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carpeta llamada ‘Ejercicio’ que contenga el archivo index.html, además crear una carpeta dentro de ‘Ejercicio’ llamada ‘Images’ que contenga product.png</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Crear una copia de la carpeta del ejercicio anterior</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Eliminar la carpeta copiada anteriormente con todos sus archivos.</a:t>
            </a:r>
            <a:endParaRPr sz="1600">
              <a:solidFill>
                <a:srgbClr val="202124"/>
              </a:solidFill>
              <a:highlight>
                <a:srgbClr val="FFFFFF"/>
              </a:highlight>
              <a:latin typeface="Arial"/>
              <a:ea typeface="Arial"/>
              <a:cs typeface="Arial"/>
              <a:sym typeface="Arial"/>
            </a:endParaRPr>
          </a:p>
          <a:p>
            <a:pPr marL="457200" lvl="0" indent="-330200" algn="l" rtl="0">
              <a:spcBef>
                <a:spcPts val="0"/>
              </a:spcBef>
              <a:spcAft>
                <a:spcPts val="0"/>
              </a:spcAft>
              <a:buClr>
                <a:srgbClr val="202124"/>
              </a:buClr>
              <a:buSzPts val="1600"/>
              <a:buFont typeface="Arial"/>
              <a:buChar char="-"/>
            </a:pPr>
            <a:r>
              <a:rPr lang="es" sz="1600">
                <a:solidFill>
                  <a:srgbClr val="202124"/>
                </a:solidFill>
                <a:highlight>
                  <a:srgbClr val="FFFFFF"/>
                </a:highlight>
                <a:latin typeface="Arial"/>
                <a:ea typeface="Arial"/>
                <a:cs typeface="Arial"/>
                <a:sym typeface="Arial"/>
              </a:rPr>
              <a:t>Moverse hasta el disco local C y crear una carpeta llamada ‘prueba’ con un archivo llamado hola.css</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0"/>
          <p:cNvSpPr txBox="1">
            <a:spLocks noGrp="1"/>
          </p:cNvSpPr>
          <p:nvPr>
            <p:ph type="ctrTitle"/>
          </p:nvPr>
        </p:nvSpPr>
        <p:spPr>
          <a:xfrm>
            <a:off x="598100" y="1775222"/>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Módulo VII</a:t>
            </a:r>
            <a:endParaRPr/>
          </a:p>
        </p:txBody>
      </p:sp>
      <p:sp>
        <p:nvSpPr>
          <p:cNvPr id="675" name="Google Shape;675;p110"/>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a:t>Github</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Github</a:t>
            </a:r>
            <a:endParaRPr/>
          </a:p>
        </p:txBody>
      </p:sp>
      <p:sp>
        <p:nvSpPr>
          <p:cNvPr id="681" name="Google Shape;681;p111"/>
          <p:cNvSpPr txBox="1">
            <a:spLocks noGrp="1"/>
          </p:cNvSpPr>
          <p:nvPr>
            <p:ph type="body" idx="1"/>
          </p:nvPr>
        </p:nvSpPr>
        <p:spPr>
          <a:xfrm>
            <a:off x="311700" y="1229875"/>
            <a:ext cx="8520600" cy="35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solidFill>
                  <a:srgbClr val="202124"/>
                </a:solidFill>
                <a:highlight>
                  <a:srgbClr val="FFFFFF"/>
                </a:highlight>
                <a:latin typeface="Arial"/>
                <a:ea typeface="Arial"/>
                <a:cs typeface="Arial"/>
                <a:sym typeface="Arial"/>
              </a:rPr>
              <a:t>GitHub es una forja para alojar proyectos utilizando el sistema de control de versiones Git. Se utiliza principalmente para la creación de código fuente de programas de ordenador. El software que opera GitHub fue escrito en Ruby on Rails. Desde enero de 2010, GitHub opera bajo el nombre de GitHub, Inc.</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19777</Words>
  <Application>Microsoft Office PowerPoint</Application>
  <PresentationFormat>On-screen Show (16:9)</PresentationFormat>
  <Paragraphs>1559</Paragraphs>
  <Slides>377</Slides>
  <Notes>377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377</vt:i4>
      </vt:variant>
    </vt:vector>
  </HeadingPairs>
  <TitlesOfParts>
    <vt:vector size="381" baseType="lpstr">
      <vt:lpstr>Arial</vt:lpstr>
      <vt:lpstr>Courier New</vt:lpstr>
      <vt:lpstr>Roboto</vt:lpstr>
      <vt:lpstr>Geometric</vt:lpstr>
      <vt:lpstr>Introducción</vt:lpstr>
      <vt:lpstr>Introducción al curso </vt:lpstr>
      <vt:lpstr>2. La importancia de la web</vt:lpstr>
      <vt:lpstr>3. Programas a descargar</vt:lpstr>
      <vt:lpstr>Módulo I</vt:lpstr>
      <vt:lpstr>Tecnología</vt:lpstr>
      <vt:lpstr>2. Hardware</vt:lpstr>
      <vt:lpstr>3. Software</vt:lpstr>
      <vt:lpstr>3. Información</vt:lpstr>
      <vt:lpstr>4. Bit</vt:lpstr>
      <vt:lpstr>5. Byte</vt:lpstr>
      <vt:lpstr>6. Red</vt:lpstr>
      <vt:lpstr>7. IP</vt:lpstr>
      <vt:lpstr>8. Puerto</vt:lpstr>
      <vt:lpstr>9. OS (Operative system)</vt:lpstr>
      <vt:lpstr>10. WWW</vt:lpstr>
      <vt:lpstr>10. Sitio web</vt:lpstr>
      <vt:lpstr>11. Frontend</vt:lpstr>
      <vt:lpstr>12. Backend</vt:lpstr>
      <vt:lpstr>13. Fullstack</vt:lpstr>
      <vt:lpstr>13. DevOps</vt:lpstr>
      <vt:lpstr>14. Editor de texto</vt:lpstr>
      <vt:lpstr>15. Entorno de desarrollo</vt:lpstr>
      <vt:lpstr>16. SEO</vt:lpstr>
      <vt:lpstr>17. HTTP</vt:lpstr>
      <vt:lpstr>18. SSL</vt:lpstr>
      <vt:lpstr>19. UI</vt:lpstr>
      <vt:lpstr>20. UX</vt:lpstr>
      <vt:lpstr>21. CDN</vt:lpstr>
      <vt:lpstr>22. W3C</vt:lpstr>
      <vt:lpstr>23. Responsive</vt:lpstr>
      <vt:lpstr>24. Cliente</vt:lpstr>
      <vt:lpstr>25. Servidor</vt:lpstr>
      <vt:lpstr>26. Buscador web</vt:lpstr>
      <vt:lpstr>27. Seguridad informática</vt:lpstr>
      <vt:lpstr>28. Código</vt:lpstr>
      <vt:lpstr>29. Hosting</vt:lpstr>
      <vt:lpstr>30. Dominio</vt:lpstr>
      <vt:lpstr>31. URL</vt:lpstr>
      <vt:lpstr>32. API</vt:lpstr>
      <vt:lpstr>33. Plugin</vt:lpstr>
      <vt:lpstr>34. Framework</vt:lpstr>
      <vt:lpstr>35. CMS</vt:lpstr>
      <vt:lpstr>Módulo II</vt:lpstr>
      <vt:lpstr>1. Desarrollador frontend</vt:lpstr>
      <vt:lpstr>2. Desarrollador backend</vt:lpstr>
      <vt:lpstr>3. Desarrollador full-stack</vt:lpstr>
      <vt:lpstr>4. DevOps</vt:lpstr>
      <vt:lpstr>5. Diseñador UI/UX</vt:lpstr>
      <vt:lpstr>6. SEO specialist</vt:lpstr>
      <vt:lpstr>Módulo III</vt:lpstr>
      <vt:lpstr>Computadora y especificaciones</vt:lpstr>
      <vt:lpstr>Computadora y especificaciones</vt:lpstr>
      <vt:lpstr>Computadora y especificaciones</vt:lpstr>
      <vt:lpstr>2. Editores de texto</vt:lpstr>
      <vt:lpstr>2. Editores de texto</vt:lpstr>
      <vt:lpstr>2. Editores de texto</vt:lpstr>
      <vt:lpstr>3. Entornos de desarrollo</vt:lpstr>
      <vt:lpstr>3. Entornos de desarrollo</vt:lpstr>
      <vt:lpstr>3. Entornos de desarrollo</vt:lpstr>
      <vt:lpstr>3. Entornos de desarrollo</vt:lpstr>
      <vt:lpstr>4. Extensiones de utilidad</vt:lpstr>
      <vt:lpstr>5. Navegadores</vt:lpstr>
      <vt:lpstr>6. API</vt:lpstr>
      <vt:lpstr>6. Librerías</vt:lpstr>
      <vt:lpstr>7. Frameworks</vt:lpstr>
      <vt:lpstr>8. Controlador de versiones</vt:lpstr>
      <vt:lpstr>8.1 Git</vt:lpstr>
      <vt:lpstr>8.2 Mercurial</vt:lpstr>
      <vt:lpstr>Módulo IV</vt:lpstr>
      <vt:lpstr>Lenguaje de programación</vt:lpstr>
      <vt:lpstr>2. Lenguaje de bajo nivel</vt:lpstr>
      <vt:lpstr>3. Lenguajes de alto nivel</vt:lpstr>
      <vt:lpstr>3. Lenguajes compilados</vt:lpstr>
      <vt:lpstr>3. Lenguajes interpretados</vt:lpstr>
      <vt:lpstr>Módulo V</vt:lpstr>
      <vt:lpstr>1. Origen</vt:lpstr>
      <vt:lpstr>2. La web 1.0</vt:lpstr>
      <vt:lpstr>3. La web 2.0</vt:lpstr>
      <vt:lpstr>4. La web 3.0</vt:lpstr>
      <vt:lpstr>5. La web 4.0</vt:lpstr>
      <vt:lpstr>6. Resumen</vt:lpstr>
      <vt:lpstr>Módulo VI</vt:lpstr>
      <vt:lpstr>Terminal de linux</vt:lpstr>
      <vt:lpstr>2. Cd</vt:lpstr>
      <vt:lpstr>3. ls</vt:lpstr>
      <vt:lpstr>4. cp</vt:lpstr>
      <vt:lpstr>5. mv</vt:lpstr>
      <vt:lpstr>6. mkdir</vt:lpstr>
      <vt:lpstr>7. rmdir</vt:lpstr>
      <vt:lpstr>8. rm</vt:lpstr>
      <vt:lpstr>9. touch</vt:lpstr>
      <vt:lpstr>10. sudo</vt:lpstr>
      <vt:lpstr>11. df</vt:lpstr>
      <vt:lpstr>12. du</vt:lpstr>
      <vt:lpstr>13. history</vt:lpstr>
      <vt:lpstr>14. Ejercicios extras</vt:lpstr>
      <vt:lpstr>Módulo VII</vt:lpstr>
      <vt:lpstr>Github</vt:lpstr>
      <vt:lpstr>2. Git</vt:lpstr>
      <vt:lpstr>3. Sublime merge</vt:lpstr>
      <vt:lpstr>4. git Init</vt:lpstr>
      <vt:lpstr>4. Git commit</vt:lpstr>
      <vt:lpstr>5. Git push</vt:lpstr>
      <vt:lpstr>6. Git pull</vt:lpstr>
      <vt:lpstr>7. Git clone</vt:lpstr>
      <vt:lpstr>8. Crear una rama</vt:lpstr>
      <vt:lpstr>9. Crear un pull request</vt:lpstr>
      <vt:lpstr>10. Merge</vt:lpstr>
      <vt:lpstr>11. Convenciones</vt:lpstr>
      <vt:lpstr>12. Ejercicios extras</vt:lpstr>
      <vt:lpstr>Módulo VIII</vt:lpstr>
      <vt:lpstr>1. HTML</vt:lpstr>
      <vt:lpstr>2. Etiquetas</vt:lpstr>
      <vt:lpstr>3. Sintaxis de HTML</vt:lpstr>
      <vt:lpstr>4. Etiquetas auto-conclusivas</vt:lpstr>
      <vt:lpstr>5. Atributos o propiedades</vt:lpstr>
      <vt:lpstr>6. Etiquetas HTML</vt:lpstr>
      <vt:lpstr>7. Estructura de una página web</vt:lpstr>
      <vt:lpstr>8. Atributos o propiedades</vt:lpstr>
      <vt:lpstr>9. Ejercicios extras</vt:lpstr>
      <vt:lpstr>Módulo IX</vt:lpstr>
      <vt:lpstr>1. CSS</vt:lpstr>
      <vt:lpstr>2. Cómo aplicar CSS</vt:lpstr>
      <vt:lpstr>3. Sintaxis de CSS</vt:lpstr>
      <vt:lpstr>4. Selectores de CSS</vt:lpstr>
      <vt:lpstr>5. Propiedades básicas</vt:lpstr>
      <vt:lpstr>5. Propiedades básicas</vt:lpstr>
      <vt:lpstr>6. Algunas propiedades de CSS</vt:lpstr>
      <vt:lpstr>6. Algunas propiedades de CSS</vt:lpstr>
      <vt:lpstr>8. Responsive</vt:lpstr>
      <vt:lpstr>9. Ejercicios extras</vt:lpstr>
      <vt:lpstr>Módulo X</vt:lpstr>
      <vt:lpstr>Algoritmos</vt:lpstr>
      <vt:lpstr>Algoritmos</vt:lpstr>
      <vt:lpstr>2. Diagrama de flujo de datos (DFD)</vt:lpstr>
      <vt:lpstr>3. Lenguajes de programación</vt:lpstr>
      <vt:lpstr>4. Pensamiento abstracto</vt:lpstr>
      <vt:lpstr>5. Proceso de realización de un software</vt:lpstr>
      <vt:lpstr>5. Proceso de realización de un software</vt:lpstr>
      <vt:lpstr>Módulo XI</vt:lpstr>
      <vt:lpstr>1. Pre-procesadores</vt:lpstr>
      <vt:lpstr>2. SASS</vt:lpstr>
      <vt:lpstr>3. Ventajas de SASS</vt:lpstr>
      <vt:lpstr>4. Documentación de SASS</vt:lpstr>
      <vt:lpstr>5. Qué son las librerías</vt:lpstr>
      <vt:lpstr>6. Qué son los frameworks</vt:lpstr>
      <vt:lpstr>7. Bootstrap</vt:lpstr>
      <vt:lpstr>7. Bootstrap</vt:lpstr>
      <vt:lpstr>8. Tailwind</vt:lpstr>
      <vt:lpstr>8. Tailwind</vt:lpstr>
      <vt:lpstr>9. Ejercicios extras</vt:lpstr>
      <vt:lpstr>Módulo XII</vt:lpstr>
      <vt:lpstr>1. ¿Qué es Javascript?</vt:lpstr>
      <vt:lpstr>2. JavaScript en palabras sencillas</vt:lpstr>
      <vt:lpstr>3. Guia de JS</vt:lpstr>
      <vt:lpstr>4. ¿Cómo escribir JS?</vt:lpstr>
      <vt:lpstr>5. ¿Cómo escribir JS?</vt:lpstr>
      <vt:lpstr>6. ¿Cómo escribir JS?</vt:lpstr>
      <vt:lpstr>7. Variables</vt:lpstr>
      <vt:lpstr>8. Variables globales</vt:lpstr>
      <vt:lpstr>9. Variables locales</vt:lpstr>
      <vt:lpstr>10. Constantes</vt:lpstr>
      <vt:lpstr>11. Imprimir un mensaje en consola</vt:lpstr>
      <vt:lpstr>12. Tipos de datos</vt:lpstr>
      <vt:lpstr>13. Documentación de javascript</vt:lpstr>
      <vt:lpstr>14. Ejercicios extras</vt:lpstr>
      <vt:lpstr>Módulo XIII</vt:lpstr>
      <vt:lpstr>1. Servidores locales</vt:lpstr>
      <vt:lpstr>2. Algunos servidores locales</vt:lpstr>
      <vt:lpstr>Módulo XIV</vt:lpstr>
      <vt:lpstr>1. WordPress</vt:lpstr>
      <vt:lpstr>2. Ventajas de usar WordPress</vt:lpstr>
      <vt:lpstr>3. Desventajas de usar WordPress</vt:lpstr>
      <vt:lpstr>4. Descarga de WordPress</vt:lpstr>
      <vt:lpstr>5. Instalación de WordPress</vt:lpstr>
      <vt:lpstr>6. Secciones del panel de administración</vt:lpstr>
      <vt:lpstr>7. Ejercicios extras</vt:lpstr>
      <vt:lpstr>Módulo XV</vt:lpstr>
      <vt:lpstr>1. La optimización web</vt:lpstr>
      <vt:lpstr>2. Imágenes</vt:lpstr>
      <vt:lpstr>2. Imágenes</vt:lpstr>
      <vt:lpstr>3. Minificar archivos</vt:lpstr>
      <vt:lpstr>4. CDN</vt:lpstr>
      <vt:lpstr>4. Algunos CDN</vt:lpstr>
      <vt:lpstr>5. Cache</vt:lpstr>
      <vt:lpstr>6. Optimización de código </vt:lpstr>
      <vt:lpstr>7. Herramientas para medir el rendimiento</vt:lpstr>
      <vt:lpstr>Módulo XVI</vt:lpstr>
      <vt:lpstr>1. SEO</vt:lpstr>
      <vt:lpstr>2. Como crear SEO</vt:lpstr>
      <vt:lpstr>3. Etiquetas importantes en el SEO</vt:lpstr>
      <vt:lpstr>4. HTML semántico</vt:lpstr>
      <vt:lpstr> 5. Marcado de esquemas</vt:lpstr>
      <vt:lpstr> 6. Ejercicios extras</vt:lpstr>
      <vt:lpstr>Módulo XVII</vt:lpstr>
      <vt:lpstr> 1. ¿Qué es la seguridad informática?</vt:lpstr>
      <vt:lpstr> 2. ¿Por qué debemos proteger los sistemas?</vt:lpstr>
      <vt:lpstr> 3. ¿Cuáles son los elementos más inseguros?</vt:lpstr>
      <vt:lpstr> 4. ¿Cómo evitar las fallas de seguridad?</vt:lpstr>
      <vt:lpstr> 4. ¿Cómo evitar las fallas de seguridad?</vt:lpstr>
      <vt:lpstr>Módulo XVIII</vt:lpstr>
      <vt:lpstr>1. ¿Freelancer, empresa o emprendimiento?</vt:lpstr>
      <vt:lpstr>2. Trabajo en empresa</vt:lpstr>
      <vt:lpstr>2. Trabajo en startups (empresas pequeñas)</vt:lpstr>
      <vt:lpstr>2. Trabajo en startups (empresas pequeñas)</vt:lpstr>
      <vt:lpstr>3. Empresas grandes</vt:lpstr>
      <vt:lpstr>4. Cómo encontrar trabajo en una empresa </vt:lpstr>
      <vt:lpstr>5. Trabajo freelance</vt:lpstr>
      <vt:lpstr>6. ¿Cómo comenzar como freelancer?</vt:lpstr>
      <vt:lpstr>7. Páginas web para freelancers</vt:lpstr>
      <vt:lpstr>8. freelancer.es</vt:lpstr>
      <vt:lpstr>9. workana</vt:lpstr>
      <vt:lpstr>10. Fivver</vt:lpstr>
      <vt:lpstr>11. Nota</vt:lpstr>
      <vt:lpstr>13. Redes sociales</vt:lpstr>
      <vt:lpstr>14. ¿Qué red social utilizar?</vt:lpstr>
      <vt:lpstr>15. Campañas publicitarias</vt:lpstr>
      <vt:lpstr>16. Networking</vt:lpstr>
      <vt:lpstr>17. Emprendimiento</vt:lpstr>
      <vt:lpstr>18. ¿Cuánto cobrar por mi trabajo?</vt:lpstr>
      <vt:lpstr>18. ¿Cuánto cobrar por mi trabajo?</vt:lpstr>
      <vt:lpstr>19. Nota</vt:lpstr>
      <vt:lpstr>20. Consejo extra</vt:lpstr>
      <vt:lpstr>21. Portafolio</vt:lpstr>
      <vt:lpstr>Módulo XIX</vt:lpstr>
      <vt:lpstr>1. ¿Qué es ReactJS?</vt:lpstr>
      <vt:lpstr>2. Crear una aplicación de react</vt:lpstr>
      <vt:lpstr>3. Qué son los componentes</vt:lpstr>
      <vt:lpstr>4. JSX</vt:lpstr>
      <vt:lpstr>5. Creando un componente</vt:lpstr>
      <vt:lpstr>5. Creando un componente</vt:lpstr>
      <vt:lpstr>6. React Router</vt:lpstr>
      <vt:lpstr>7. Hooks</vt:lpstr>
      <vt:lpstr>8. UseState</vt:lpstr>
      <vt:lpstr>9. UseEffect</vt:lpstr>
      <vt:lpstr>10. UseContext</vt:lpstr>
      <vt:lpstr>11. UseRef</vt:lpstr>
      <vt:lpstr>12. DOM</vt:lpstr>
      <vt:lpstr>13. Hooks personalizados</vt:lpstr>
      <vt:lpstr>14. Consumo de una API</vt:lpstr>
      <vt:lpstr>14. Consumo de una API</vt:lpstr>
      <vt:lpstr>15. Consumo de una API con KEY</vt:lpstr>
      <vt:lpstr>15. Consumo de una API con KEY</vt:lpstr>
      <vt:lpstr>15. Consumo de una API con KEY</vt:lpstr>
      <vt:lpstr>16. Ejercicios extras</vt:lpstr>
      <vt:lpstr>Módulo XX</vt:lpstr>
      <vt:lpstr>1. ¿Qué es el diseño web?</vt:lpstr>
      <vt:lpstr>2. Adobe XD</vt:lpstr>
      <vt:lpstr>2. Adobe XD</vt:lpstr>
      <vt:lpstr>3. Wireframes</vt:lpstr>
      <vt:lpstr>4. Mockups</vt:lpstr>
      <vt:lpstr>6. Buenas prácticas de diseño</vt:lpstr>
      <vt:lpstr>Módulo XXI</vt:lpstr>
      <vt:lpstr>1. ¿Qué es TypeScript?</vt:lpstr>
      <vt:lpstr>2. Opiniones sobre TypeScript</vt:lpstr>
      <vt:lpstr>Módulo XXII</vt:lpstr>
      <vt:lpstr>1. Python</vt:lpstr>
      <vt:lpstr>2. Instalación</vt:lpstr>
      <vt:lpstr>3. Documentación de Python</vt:lpstr>
      <vt:lpstr>4. Ejercicios extras</vt:lpstr>
      <vt:lpstr>Módulo XXIII</vt:lpstr>
      <vt:lpstr>¿Qué es una base de datos?</vt:lpstr>
      <vt:lpstr>2. SQL</vt:lpstr>
      <vt:lpstr>3. MySQL</vt:lpstr>
      <vt:lpstr>4. Documentación de SQL</vt:lpstr>
      <vt:lpstr>5. Ejercicios extras</vt:lpstr>
      <vt:lpstr>Módulo XXIV</vt:lpstr>
      <vt:lpstr>Qué es PHP</vt:lpstr>
      <vt:lpstr>2. Utilizar PHP</vt:lpstr>
      <vt:lpstr>3. Documentación PHP</vt:lpstr>
      <vt:lpstr>4. Ejercicios de PHP</vt:lpstr>
      <vt:lpstr>4. Ejercicios de PHP</vt:lpstr>
      <vt:lpstr>5. Ejercicios extras</vt:lpstr>
      <vt:lpstr>Módulo XXV</vt:lpstr>
      <vt:lpstr>Modelo MVC</vt:lpstr>
      <vt:lpstr>Modelo MVC</vt:lpstr>
      <vt:lpstr>Modelo MVC</vt:lpstr>
      <vt:lpstr>Módulo XXVI</vt:lpstr>
      <vt:lpstr>Laravel</vt:lpstr>
      <vt:lpstr>2. Documentación de Laravel</vt:lpstr>
      <vt:lpstr>3. Cosas que necesitamos para instalar Laravel</vt:lpstr>
      <vt:lpstr>4. Instalar instalador de laravel</vt:lpstr>
      <vt:lpstr>4. Instalar instalador de laravel</vt:lpstr>
      <vt:lpstr>5. Estructura de carpetas de laravel</vt:lpstr>
      <vt:lpstr>5. Estructura de carpetas de laravel</vt:lpstr>
      <vt:lpstr>5. Estructura de carpetas de laravel</vt:lpstr>
      <vt:lpstr>6. Archivos blade</vt:lpstr>
      <vt:lpstr>7. Componentes</vt:lpstr>
      <vt:lpstr>8. livewire</vt:lpstr>
      <vt:lpstr>9. Modelos</vt:lpstr>
      <vt:lpstr>11. Migrations </vt:lpstr>
      <vt:lpstr>12. Factory</vt:lpstr>
      <vt:lpstr>13. Ejercicios extras</vt:lpstr>
      <vt:lpstr>Módulo XXVII</vt:lpstr>
      <vt:lpstr>Base de datos NoSQL</vt:lpstr>
      <vt:lpstr>2. ¿Qué es MongoDB?</vt:lpstr>
      <vt:lpstr>3. Documentación/ejercicios de MongoDB</vt:lpstr>
      <vt:lpstr>4. Algunos comando a utilizar</vt:lpstr>
      <vt:lpstr>4. Algunos comando a utilizar</vt:lpstr>
      <vt:lpstr>4. Algunos comando a utilizar</vt:lpstr>
      <vt:lpstr>4. Algunos comando a utilizar</vt:lpstr>
      <vt:lpstr>5. Ejercicios extras</vt:lpstr>
      <vt:lpstr>Módulo XXVIII</vt:lpstr>
      <vt:lpstr>¿Qué es NodeJs?</vt:lpstr>
      <vt:lpstr>2. ¿Quienes utilizan NodeJs?</vt:lpstr>
      <vt:lpstr>3. ¿Que necesito para utilizar NodeJs?</vt:lpstr>
      <vt:lpstr>3. ¿Qué es API?</vt:lpstr>
      <vt:lpstr>4. Utilización de NodeJs</vt:lpstr>
      <vt:lpstr>4. Utilización de NodeJs</vt:lpstr>
      <vt:lpstr>5. ExpressJs</vt:lpstr>
      <vt:lpstr>6. API REST: Representational State Transfer</vt:lpstr>
      <vt:lpstr>6. API REST: Representational State Transfer</vt:lpstr>
      <vt:lpstr>7. ENDPOINTS</vt:lpstr>
      <vt:lpstr>8. Iniciar un proyecto de NodeJs</vt:lpstr>
      <vt:lpstr>8. Iniciar un proyecto de NodeJs</vt:lpstr>
      <vt:lpstr>8. Iniciar un proyecto de NodeJs</vt:lpstr>
      <vt:lpstr>8. Iniciar un proyecto de NodeJs</vt:lpstr>
      <vt:lpstr>9. INSOMNIA</vt:lpstr>
      <vt:lpstr>10. BOOM</vt:lpstr>
      <vt:lpstr>11. JOI</vt:lpstr>
      <vt:lpstr>12. CORS</vt:lpstr>
      <vt:lpstr>13. FAKER</vt:lpstr>
      <vt:lpstr>14. Ejercicios extras</vt:lpstr>
      <vt:lpstr>Módulo XXIX</vt:lpstr>
      <vt:lpstr>1. ¿Qué es un test?</vt:lpstr>
      <vt:lpstr>2. ¿Qué es el unit testing?</vt:lpstr>
      <vt:lpstr>3. ¿Qué es JEST?</vt:lpstr>
      <vt:lpstr>4. Utilización de JEST</vt:lpstr>
      <vt:lpstr>5. Haciendo mi primer test</vt:lpstr>
      <vt:lpstr>6. NOTA</vt:lpstr>
      <vt:lpstr>Módulo XXX</vt:lpstr>
      <vt:lpstr>1. Gestión</vt:lpstr>
      <vt:lpstr>2. Metodología de trabajo</vt:lpstr>
      <vt:lpstr>2. Metodología ágil de trabajo</vt:lpstr>
      <vt:lpstr>3. Algunas metodologías de trabajo</vt:lpstr>
      <vt:lpstr>3. Algunas metodologías de trabajo</vt:lpstr>
      <vt:lpstr>4. SCRUM</vt:lpstr>
      <vt:lpstr>5. Roles en SCRUM</vt:lpstr>
      <vt:lpstr>6. Product owner</vt:lpstr>
      <vt:lpstr>7. SCRUM Master</vt:lpstr>
      <vt:lpstr>8. Equipo</vt:lpstr>
      <vt:lpstr>9. Software para ayudarnos a gestionar</vt:lpstr>
      <vt:lpstr>10. Consejos importantes para gestionar</vt:lpstr>
      <vt:lpstr>Módulo XXXI</vt:lpstr>
      <vt:lpstr>1. Deploy</vt:lpstr>
      <vt:lpstr>2. Puede ser distinto</vt:lpstr>
      <vt:lpstr>3. Dominio</vt:lpstr>
      <vt:lpstr>3. Dominio</vt:lpstr>
      <vt:lpstr>3. Dominio</vt:lpstr>
      <vt:lpstr>3. Dominio</vt:lpstr>
      <vt:lpstr>4. Hosting</vt:lpstr>
      <vt:lpstr>5. Tipos de hosting</vt:lpstr>
      <vt:lpstr>6. Tipos de hosting con los que se consigue trabajo</vt:lpstr>
      <vt:lpstr>7. Cómo acceder a un servidor</vt:lpstr>
      <vt:lpstr>7. Cómo acceder a un servidor</vt:lpstr>
      <vt:lpstr>8. Deploy de aplicaciones</vt:lpstr>
      <vt:lpstr>Módulo XXXIII</vt:lpstr>
      <vt:lpstr>Desarrollo mobile</vt:lpstr>
      <vt:lpstr>2. Tecnologías utilizadas</vt:lpstr>
      <vt:lpstr>3. Desarrollo Desktop</vt:lpstr>
      <vt:lpstr>4. Tecnologías utilizadas</vt:lpstr>
      <vt:lpstr>5. Desarrollo de videojuegos</vt:lpstr>
      <vt:lpstr>6. Tecnologías utilizadas</vt:lpstr>
      <vt:lpstr>7. Desarrollo de sistemas de control</vt:lpstr>
      <vt:lpstr>8. Tecnologías utilizadas</vt:lpstr>
      <vt:lpstr>Módulo XXXIV</vt:lpstr>
      <vt:lpstr>¿Qué es la big data?</vt:lpstr>
      <vt:lpstr>¿Qué es big data?</vt:lpstr>
      <vt:lpstr>Las cuatros Ves de big data</vt:lpstr>
      <vt:lpstr>Descripción general de Big Data</vt:lpstr>
      <vt:lpstr>¿ Cuáles son algunos problemas que te puedes encontrar cuando tratar con extremadamente grandes  conjuntos de datos?</vt:lpstr>
      <vt:lpstr>Problemas big data?</vt:lpstr>
      <vt:lpstr>¿Qué es la big data?</vt:lpstr>
      <vt:lpstr>¿Qué es la big data?</vt:lpstr>
      <vt:lpstr>¿Qué es la big data?</vt:lpstr>
      <vt:lpstr>Libro y Páginas recomendadas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cp:lastModifiedBy>Edith Jimenez</cp:lastModifiedBy>
  <cp:revision>3</cp:revision>
  <dcterms:modified xsi:type="dcterms:W3CDTF">2022-10-01T02:03:27Z</dcterms:modified>
</cp:coreProperties>
</file>